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3"/>
    <p:sldMasterId id="2147483798" r:id="rId4"/>
  </p:sldMasterIdLst>
  <p:notesMasterIdLst>
    <p:notesMasterId r:id="rId62"/>
  </p:notesMasterIdLst>
  <p:handoutMasterIdLst>
    <p:handoutMasterId r:id="rId63"/>
  </p:handoutMasterIdLst>
  <p:sldIdLst>
    <p:sldId id="322" r:id="rId5"/>
    <p:sldId id="393" r:id="rId6"/>
    <p:sldId id="374" r:id="rId7"/>
    <p:sldId id="355" r:id="rId8"/>
    <p:sldId id="389" r:id="rId9"/>
    <p:sldId id="357" r:id="rId10"/>
    <p:sldId id="356" r:id="rId11"/>
    <p:sldId id="386" r:id="rId12"/>
    <p:sldId id="387" r:id="rId13"/>
    <p:sldId id="358" r:id="rId14"/>
    <p:sldId id="388" r:id="rId15"/>
    <p:sldId id="359" r:id="rId16"/>
    <p:sldId id="390" r:id="rId17"/>
    <p:sldId id="360" r:id="rId18"/>
    <p:sldId id="391" r:id="rId19"/>
    <p:sldId id="375" r:id="rId20"/>
    <p:sldId id="312" r:id="rId21"/>
    <p:sldId id="324" r:id="rId22"/>
    <p:sldId id="361" r:id="rId23"/>
    <p:sldId id="354" r:id="rId24"/>
    <p:sldId id="325" r:id="rId25"/>
    <p:sldId id="326" r:id="rId26"/>
    <p:sldId id="327" r:id="rId27"/>
    <p:sldId id="329" r:id="rId28"/>
    <p:sldId id="362" r:id="rId29"/>
    <p:sldId id="336" r:id="rId30"/>
    <p:sldId id="331" r:id="rId31"/>
    <p:sldId id="330" r:id="rId32"/>
    <p:sldId id="334" r:id="rId33"/>
    <p:sldId id="381" r:id="rId34"/>
    <p:sldId id="376" r:id="rId35"/>
    <p:sldId id="339" r:id="rId36"/>
    <p:sldId id="380" r:id="rId37"/>
    <p:sldId id="383" r:id="rId38"/>
    <p:sldId id="384" r:id="rId39"/>
    <p:sldId id="382" r:id="rId40"/>
    <p:sldId id="395" r:id="rId41"/>
    <p:sldId id="378" r:id="rId42"/>
    <p:sldId id="394" r:id="rId43"/>
    <p:sldId id="379" r:id="rId44"/>
    <p:sldId id="340" r:id="rId45"/>
    <p:sldId id="341" r:id="rId46"/>
    <p:sldId id="342" r:id="rId47"/>
    <p:sldId id="343" r:id="rId48"/>
    <p:sldId id="344" r:id="rId49"/>
    <p:sldId id="345" r:id="rId50"/>
    <p:sldId id="348" r:id="rId51"/>
    <p:sldId id="347" r:id="rId52"/>
    <p:sldId id="349" r:id="rId53"/>
    <p:sldId id="364" r:id="rId54"/>
    <p:sldId id="350" r:id="rId55"/>
    <p:sldId id="353" r:id="rId56"/>
    <p:sldId id="351" r:id="rId57"/>
    <p:sldId id="352" r:id="rId58"/>
    <p:sldId id="365" r:id="rId59"/>
    <p:sldId id="385" r:id="rId60"/>
    <p:sldId id="392" r:id="rId61"/>
  </p:sldIdLst>
  <p:sldSz cx="9144000" cy="6858000" type="screen4x3"/>
  <p:notesSz cx="7023100" cy="9309100"/>
  <p:custDataLst>
    <p:tags r:id="rId6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EDA63A-BBF1-45D3-931F-3A80F994D3B0}">
          <p14:sldIdLst>
            <p14:sldId id="322"/>
          </p14:sldIdLst>
        </p14:section>
        <p14:section name="Federal Statutes" id="{B33ABA51-B8AC-4AC3-B19B-89F052C07A34}">
          <p14:sldIdLst>
            <p14:sldId id="393"/>
            <p14:sldId id="374"/>
            <p14:sldId id="355"/>
            <p14:sldId id="389"/>
            <p14:sldId id="357"/>
            <p14:sldId id="356"/>
            <p14:sldId id="386"/>
            <p14:sldId id="387"/>
            <p14:sldId id="358"/>
            <p14:sldId id="388"/>
            <p14:sldId id="359"/>
            <p14:sldId id="390"/>
          </p14:sldIdLst>
        </p14:section>
        <p14:section name="Federal Regulations" id="{1B9753D8-EB3E-4EC5-8B61-C8842E6BDF16}">
          <p14:sldIdLst>
            <p14:sldId id="360"/>
            <p14:sldId id="391"/>
          </p14:sldIdLst>
        </p14:section>
        <p14:section name="State Statues" id="{1D533E16-CC0A-416B-903A-D3978B4F7370}">
          <p14:sldIdLst>
            <p14:sldId id="375"/>
            <p14:sldId id="312"/>
            <p14:sldId id="324"/>
            <p14:sldId id="361"/>
            <p14:sldId id="354"/>
            <p14:sldId id="325"/>
            <p14:sldId id="326"/>
            <p14:sldId id="327"/>
            <p14:sldId id="329"/>
            <p14:sldId id="362"/>
            <p14:sldId id="336"/>
            <p14:sldId id="331"/>
            <p14:sldId id="330"/>
            <p14:sldId id="334"/>
            <p14:sldId id="381"/>
            <p14:sldId id="376"/>
            <p14:sldId id="339"/>
            <p14:sldId id="380"/>
            <p14:sldId id="383"/>
            <p14:sldId id="384"/>
            <p14:sldId id="382"/>
            <p14:sldId id="395"/>
            <p14:sldId id="378"/>
            <p14:sldId id="394"/>
            <p14:sldId id="379"/>
            <p14:sldId id="340"/>
            <p14:sldId id="341"/>
            <p14:sldId id="342"/>
            <p14:sldId id="343"/>
            <p14:sldId id="344"/>
            <p14:sldId id="345"/>
            <p14:sldId id="348"/>
            <p14:sldId id="347"/>
            <p14:sldId id="349"/>
            <p14:sldId id="364"/>
            <p14:sldId id="350"/>
            <p14:sldId id="353"/>
            <p14:sldId id="351"/>
            <p14:sldId id="352"/>
            <p14:sldId id="365"/>
            <p14:sldId id="385"/>
            <p14:sldId id="392"/>
          </p14:sldIdLst>
        </p14:section>
      </p14:sectionLst>
    </p:ext>
    <p:ext uri="{EFAFB233-063F-42B5-8137-9DF3F51BA10A}">
      <p15:sldGuideLst xmlns:p15="http://schemas.microsoft.com/office/powerpoint/2012/main">
        <p15:guide id="1" orient="horz" pos="2160" userDrawn="1">
          <p15:clr>
            <a:srgbClr val="A4A3A4"/>
          </p15:clr>
        </p15:guide>
        <p15:guide id="2" orient="horz" pos="4030" userDrawn="1">
          <p15:clr>
            <a:srgbClr val="A4A3A4"/>
          </p15:clr>
        </p15:guide>
        <p15:guide id="3" orient="horz" pos="1200" userDrawn="1">
          <p15:clr>
            <a:srgbClr val="A4A3A4"/>
          </p15:clr>
        </p15:guide>
        <p15:guide id="4" orient="horz" pos="1008" userDrawn="1">
          <p15:clr>
            <a:srgbClr val="A4A3A4"/>
          </p15:clr>
        </p15:guide>
        <p15:guide id="5" orient="horz" pos="3792" userDrawn="1">
          <p15:clr>
            <a:srgbClr val="A4A3A4"/>
          </p15:clr>
        </p15:guide>
        <p15:guide id="6" orient="horz" userDrawn="1">
          <p15:clr>
            <a:srgbClr val="A4A3A4"/>
          </p15:clr>
        </p15:guide>
        <p15:guide id="7" orient="horz" pos="3360" userDrawn="1">
          <p15:clr>
            <a:srgbClr val="A4A3A4"/>
          </p15:clr>
        </p15:guide>
        <p15:guide id="8" orient="horz" pos="3312" userDrawn="1">
          <p15:clr>
            <a:srgbClr val="A4A3A4"/>
          </p15:clr>
        </p15:guide>
        <p15:guide id="9" pos="2880" userDrawn="1">
          <p15:clr>
            <a:srgbClr val="A4A3A4"/>
          </p15:clr>
        </p15:guide>
        <p15:guide id="10" pos="719" userDrawn="1">
          <p15:clr>
            <a:srgbClr val="A4A3A4"/>
          </p15:clr>
        </p15:guide>
        <p15:guide id="11" pos="4608" userDrawn="1">
          <p15:clr>
            <a:srgbClr val="A4A3A4"/>
          </p15:clr>
        </p15:guide>
        <p15:guide id="12" pos="935" userDrawn="1">
          <p15:clr>
            <a:srgbClr val="A4A3A4"/>
          </p15:clr>
        </p15:guide>
        <p15:guide id="13" pos="5257" userDrawn="1">
          <p15:clr>
            <a:srgbClr val="A4A3A4"/>
          </p15:clr>
        </p15:guide>
        <p15:guide id="14" pos="4392" userDrawn="1">
          <p15:clr>
            <a:srgbClr val="A4A3A4"/>
          </p15:clr>
        </p15:guide>
        <p15:guide id="15" pos="503" userDrawn="1">
          <p15:clr>
            <a:srgbClr val="A4A3A4"/>
          </p15:clr>
        </p15:guide>
        <p15:guide id="16" pos="53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581" autoAdjust="0"/>
  </p:normalViewPr>
  <p:slideViewPr>
    <p:cSldViewPr>
      <p:cViewPr varScale="1">
        <p:scale>
          <a:sx n="143" d="100"/>
          <a:sy n="143" d="100"/>
        </p:scale>
        <p:origin x="720" y="120"/>
      </p:cViewPr>
      <p:guideLst>
        <p:guide orient="horz" pos="2160"/>
        <p:guide orient="horz" pos="4030"/>
        <p:guide orient="horz" pos="1200"/>
        <p:guide orient="horz" pos="1008"/>
        <p:guide orient="horz" pos="3792"/>
        <p:guide orient="horz"/>
        <p:guide orient="horz" pos="3360"/>
        <p:guide orient="horz" pos="3312"/>
        <p:guide pos="2880"/>
        <p:guide pos="719"/>
        <p:guide pos="4608"/>
        <p:guide pos="935"/>
        <p:guide pos="5257"/>
        <p:guide pos="4392"/>
        <p:guide pos="503"/>
        <p:guide pos="536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204"/>
    </p:cViewPr>
  </p:sorterViewPr>
  <p:notesViewPr>
    <p:cSldViewPr>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57847D08-EB3A-4405-A6C6-6D54A7A693A9}" type="datetimeFigureOut">
              <a:rPr lang="en-US"/>
              <a:pPr>
                <a:defRPr/>
              </a:pPr>
              <a:t>11/9/2020</a:t>
            </a:fld>
            <a:endParaRPr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69E58613-CF80-4BE7-818C-8FA20616405A}" type="slidenum">
              <a:rPr/>
              <a:pPr>
                <a:defRPr/>
              </a:pPr>
              <a:t>‹#›</a:t>
            </a:fld>
            <a:endParaRPr dirty="0"/>
          </a:p>
        </p:txBody>
      </p:sp>
    </p:spTree>
    <p:extLst>
      <p:ext uri="{BB962C8B-B14F-4D97-AF65-F5344CB8AC3E}">
        <p14:creationId xmlns:p14="http://schemas.microsoft.com/office/powerpoint/2010/main" val="249127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E0D4092B-A291-413B-B670-ED171C958C12}" type="datetimeFigureOut">
              <a:rPr lang="en-US"/>
              <a:pPr>
                <a:defRPr/>
              </a:pPr>
              <a:t>11/9/2020</a:t>
            </a:fld>
            <a:endParaRPr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7343EFAC-693A-4F3C-A019-65BD04F47C31}" type="slidenum">
              <a:rPr/>
              <a:pPr>
                <a:defRPr/>
              </a:pPr>
              <a:t>‹#›</a:t>
            </a:fld>
            <a:endParaRPr dirty="0"/>
          </a:p>
        </p:txBody>
      </p:sp>
    </p:spTree>
    <p:extLst>
      <p:ext uri="{BB962C8B-B14F-4D97-AF65-F5344CB8AC3E}">
        <p14:creationId xmlns:p14="http://schemas.microsoft.com/office/powerpoint/2010/main" val="2305077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9D228C-3E52-4B4A-8034-5EFE56F237F4}" type="slidenum">
              <a:rPr lang="en-US" altLang="en-US" smtClean="0"/>
              <a:pPr fontAlgn="base">
                <a:spcBef>
                  <a:spcPct val="0"/>
                </a:spcBef>
                <a:spcAft>
                  <a:spcPct val="0"/>
                </a:spcAft>
              </a:pPr>
              <a:t>1</a:t>
            </a:fld>
            <a:endParaRPr lang="en-US" altLang="en-US" dirty="0"/>
          </a:p>
        </p:txBody>
      </p:sp>
    </p:spTree>
    <p:extLst>
      <p:ext uri="{BB962C8B-B14F-4D97-AF65-F5344CB8AC3E}">
        <p14:creationId xmlns:p14="http://schemas.microsoft.com/office/powerpoint/2010/main" val="324335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9D228C-3E52-4B4A-8034-5EFE56F237F4}" type="slidenum">
              <a:rPr lang="en-US" altLang="en-US" smtClean="0"/>
              <a:pPr fontAlgn="base">
                <a:spcBef>
                  <a:spcPct val="0"/>
                </a:spcBef>
                <a:spcAft>
                  <a:spcPct val="0"/>
                </a:spcAft>
              </a:pPr>
              <a:t>3</a:t>
            </a:fld>
            <a:endParaRPr lang="en-US" altLang="en-US" dirty="0"/>
          </a:p>
        </p:txBody>
      </p:sp>
    </p:spTree>
    <p:extLst>
      <p:ext uri="{BB962C8B-B14F-4D97-AF65-F5344CB8AC3E}">
        <p14:creationId xmlns:p14="http://schemas.microsoft.com/office/powerpoint/2010/main" val="10024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9D228C-3E52-4B4A-8034-5EFE56F237F4}" type="slidenum">
              <a:rPr lang="en-US" altLang="en-US" smtClean="0"/>
              <a:pPr fontAlgn="base">
                <a:spcBef>
                  <a:spcPct val="0"/>
                </a:spcBef>
                <a:spcAft>
                  <a:spcPct val="0"/>
                </a:spcAft>
              </a:pPr>
              <a:t>16</a:t>
            </a:fld>
            <a:endParaRPr lang="en-US" altLang="en-US" dirty="0"/>
          </a:p>
        </p:txBody>
      </p:sp>
    </p:spTree>
    <p:extLst>
      <p:ext uri="{BB962C8B-B14F-4D97-AF65-F5344CB8AC3E}">
        <p14:creationId xmlns:p14="http://schemas.microsoft.com/office/powerpoint/2010/main" val="251209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9D228C-3E52-4B4A-8034-5EFE56F237F4}" type="slidenum">
              <a:rPr lang="en-US" altLang="en-US" smtClean="0"/>
              <a:pPr fontAlgn="base">
                <a:spcBef>
                  <a:spcPct val="0"/>
                </a:spcBef>
                <a:spcAft>
                  <a:spcPct val="0"/>
                </a:spcAft>
              </a:pPr>
              <a:t>31</a:t>
            </a:fld>
            <a:endParaRPr lang="en-US" altLang="en-US" dirty="0"/>
          </a:p>
        </p:txBody>
      </p:sp>
    </p:spTree>
    <p:extLst>
      <p:ext uri="{BB962C8B-B14F-4D97-AF65-F5344CB8AC3E}">
        <p14:creationId xmlns:p14="http://schemas.microsoft.com/office/powerpoint/2010/main" val="408322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9D228C-3E52-4B4A-8034-5EFE56F237F4}" type="slidenum">
              <a:rPr lang="en-US" altLang="en-US" smtClean="0"/>
              <a:pPr fontAlgn="base">
                <a:spcBef>
                  <a:spcPct val="0"/>
                </a:spcBef>
                <a:spcAft>
                  <a:spcPct val="0"/>
                </a:spcAft>
              </a:pPr>
              <a:t>38</a:t>
            </a:fld>
            <a:endParaRPr lang="en-US" altLang="en-US" dirty="0"/>
          </a:p>
        </p:txBody>
      </p:sp>
    </p:spTree>
    <p:extLst>
      <p:ext uri="{BB962C8B-B14F-4D97-AF65-F5344CB8AC3E}">
        <p14:creationId xmlns:p14="http://schemas.microsoft.com/office/powerpoint/2010/main" val="220884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fld id="{83816923-4BEF-4775-B23C-F78AD02FE587}" type="datetime1">
              <a:rPr lang="en-US" smtClean="0"/>
              <a:pPr>
                <a:defRPr/>
              </a:pPr>
              <a:t>11/9/2020</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r>
              <a:rPr lang="en-US" dirty="0"/>
              <a:t>Add a footer</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7EB31CF-AB52-49C1-ABD4-14BB3080EA88}" type="slidenum">
              <a:rPr lang="en-US" smtClean="0"/>
              <a:pPr>
                <a:defRPr/>
              </a:pPr>
              <a:t>‹#›</a:t>
            </a:fld>
            <a:endParaRPr lang="en-US" dirty="0"/>
          </a:p>
        </p:txBody>
      </p:sp>
    </p:spTree>
    <p:extLst>
      <p:ext uri="{BB962C8B-B14F-4D97-AF65-F5344CB8AC3E}">
        <p14:creationId xmlns:p14="http://schemas.microsoft.com/office/powerpoint/2010/main" val="25409407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B2F67D3-4AF6-48F4-922E-683E953B2DF6}" type="datetime1">
              <a:rPr lang="en-US" smtClean="0"/>
              <a:pPr>
                <a:defRPr/>
              </a:pPr>
              <a:t>11/9/2020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29280084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B2F67D3-4AF6-48F4-922E-683E953B2DF6}"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10632736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B2F67D3-4AF6-48F4-922E-683E953B2DF6}"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12692279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B2F67D3-4AF6-48F4-922E-683E953B2DF6}"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43330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2B2F67D3-4AF6-48F4-922E-683E953B2DF6}" type="datetime1">
              <a:rPr lang="en-US" smtClean="0"/>
              <a:pPr>
                <a:defRPr/>
              </a:pPr>
              <a:t>11/9/2020</a:t>
            </a:fld>
            <a:endParaRPr lang="en-US" dirty="0"/>
          </a:p>
        </p:txBody>
      </p:sp>
      <p:sp>
        <p:nvSpPr>
          <p:cNvPr id="8" name="Footer Placeholder 7"/>
          <p:cNvSpPr>
            <a:spLocks noGrp="1"/>
          </p:cNvSpPr>
          <p:nvPr>
            <p:ph type="ftr" sz="quarter" idx="11"/>
          </p:nvPr>
        </p:nvSpPr>
        <p:spPr/>
        <p:txBody>
          <a:bodyPr/>
          <a:lstStyle/>
          <a:p>
            <a:pPr>
              <a:defRPr/>
            </a:pPr>
            <a:r>
              <a:rPr lang="en-US" dirty="0"/>
              <a:t>Add a 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18218014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2B2F67D3-4AF6-48F4-922E-683E953B2DF6}" type="datetime1">
              <a:rPr lang="en-US" smtClean="0"/>
              <a:pPr>
                <a:defRPr/>
              </a:pPr>
              <a:t>11/9/2020</a:t>
            </a:fld>
            <a:endParaRPr lang="en-US" dirty="0"/>
          </a:p>
        </p:txBody>
      </p:sp>
      <p:sp>
        <p:nvSpPr>
          <p:cNvPr id="8" name="Footer Placeholder 7"/>
          <p:cNvSpPr>
            <a:spLocks noGrp="1"/>
          </p:cNvSpPr>
          <p:nvPr>
            <p:ph type="ftr" sz="quarter" idx="11"/>
          </p:nvPr>
        </p:nvSpPr>
        <p:spPr/>
        <p:txBody>
          <a:bodyPr/>
          <a:lstStyle/>
          <a:p>
            <a:pPr>
              <a:defRPr/>
            </a:pPr>
            <a:r>
              <a:rPr lang="en-US" dirty="0"/>
              <a:t>Add a 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27038759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CC60AB2-0076-49B1-A121-8EFE3B48F6AB}"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A6B4DF93-4529-41A7-B561-6F0FD7DE52D3}" type="slidenum">
              <a:rPr lang="en-US" smtClean="0"/>
              <a:pPr>
                <a:defRPr/>
              </a:pPr>
              <a:t>‹#›</a:t>
            </a:fld>
            <a:endParaRPr lang="en-US" dirty="0"/>
          </a:p>
        </p:txBody>
      </p:sp>
    </p:spTree>
    <p:extLst>
      <p:ext uri="{BB962C8B-B14F-4D97-AF65-F5344CB8AC3E}">
        <p14:creationId xmlns:p14="http://schemas.microsoft.com/office/powerpoint/2010/main" val="23624142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0CFF5D-5361-488C-993C-0570471D3078}"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812F7E6A-0F88-411A-9CBC-5A49570E4064}" type="slidenum">
              <a:rPr lang="en-US" smtClean="0"/>
              <a:pPr>
                <a:defRPr/>
              </a:pPr>
              <a:t>‹#›</a:t>
            </a:fld>
            <a:endParaRPr lang="en-US" dirty="0"/>
          </a:p>
        </p:txBody>
      </p:sp>
    </p:spTree>
    <p:extLst>
      <p:ext uri="{BB962C8B-B14F-4D97-AF65-F5344CB8AC3E}">
        <p14:creationId xmlns:p14="http://schemas.microsoft.com/office/powerpoint/2010/main" val="423525585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fld id="{83816923-4BEF-4775-B23C-F78AD02FE587}" type="datetime1">
              <a:rPr lang="en-US" smtClean="0">
                <a:solidFill>
                  <a:prstClr val="white"/>
                </a:solidFill>
              </a:rPr>
              <a:pPr>
                <a:defRPr/>
              </a:pPr>
              <a:t>11/9/2020</a:t>
            </a:fld>
            <a:endParaRPr lang="en-US" dirty="0">
              <a:solidFill>
                <a:prstClr val="white"/>
              </a:solidFill>
            </a:endParaRPr>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r>
              <a:rPr lang="en-US" dirty="0">
                <a:solidFill>
                  <a:prstClr val="white"/>
                </a:solidFill>
              </a:rPr>
              <a:t>Add a footer</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7EB31CF-AB52-49C1-ABD4-14BB3080EA88}"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7343499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C508BA-6DDB-456A-A91D-46952F859E06}"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28091A42-8BCF-41B0-AEC7-8FEE85D89C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865121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C508BA-6DDB-456A-A91D-46952F859E06}"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28091A42-8BCF-41B0-AEC7-8FEE85D89CEF}" type="slidenum">
              <a:rPr lang="en-US" smtClean="0"/>
              <a:pPr>
                <a:defRPr/>
              </a:pPr>
              <a:t>‹#›</a:t>
            </a:fld>
            <a:endParaRPr lang="en-US" dirty="0"/>
          </a:p>
        </p:txBody>
      </p:sp>
    </p:spTree>
    <p:extLst>
      <p:ext uri="{BB962C8B-B14F-4D97-AF65-F5344CB8AC3E}">
        <p14:creationId xmlns:p14="http://schemas.microsoft.com/office/powerpoint/2010/main" val="123720551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F695D8F-C439-4D54-8D6A-2EAAB3046628}"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B0742C00-9D0A-4D5F-8907-55BB109A2751}"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388735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4DFC3A6-131A-4CAB-AAD1-F535A9788A56}" type="datetime1">
              <a:rPr lang="en-US" smtClean="0">
                <a:solidFill>
                  <a:srgbClr val="ACD433"/>
                </a:solidFill>
              </a:rPr>
              <a:pPr>
                <a:defRPr/>
              </a:pPr>
              <a:t>11/9/2020</a:t>
            </a:fld>
            <a:endParaRPr lang="en-US" dirty="0">
              <a:solidFill>
                <a:srgbClr val="ACD433"/>
              </a:solidFill>
            </a:endParaRPr>
          </a:p>
        </p:txBody>
      </p:sp>
      <p:sp>
        <p:nvSpPr>
          <p:cNvPr id="6" name="Footer Placeholder 5"/>
          <p:cNvSpPr>
            <a:spLocks noGrp="1"/>
          </p:cNvSpPr>
          <p:nvPr>
            <p:ph type="ftr" sz="quarter" idx="11"/>
          </p:nvPr>
        </p:nvSpPr>
        <p:spPr/>
        <p:txBody>
          <a:bodyPr/>
          <a:lstStyle/>
          <a:p>
            <a:pPr>
              <a:defRPr/>
            </a:pPr>
            <a:r>
              <a:rPr lang="en-US" dirty="0">
                <a:solidFill>
                  <a:srgbClr val="ACD433"/>
                </a:solidFill>
              </a:rPr>
              <a:t>Add a footer</a:t>
            </a:r>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8060549-3596-4380-8BB8-816985CF5359}"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3972664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E900037-E34B-4BB1-A140-E63FFEB54C7F}" type="datetime1">
              <a:rPr lang="en-US" smtClean="0">
                <a:solidFill>
                  <a:srgbClr val="ACD433"/>
                </a:solidFill>
              </a:rPr>
              <a:pPr>
                <a:defRPr/>
              </a:pPr>
              <a:t>11/9/2020</a:t>
            </a:fld>
            <a:endParaRPr lang="en-US" dirty="0">
              <a:solidFill>
                <a:srgbClr val="ACD433"/>
              </a:solidFill>
            </a:endParaRPr>
          </a:p>
        </p:txBody>
      </p:sp>
      <p:sp>
        <p:nvSpPr>
          <p:cNvPr id="8" name="Footer Placeholder 7"/>
          <p:cNvSpPr>
            <a:spLocks noGrp="1"/>
          </p:cNvSpPr>
          <p:nvPr>
            <p:ph type="ftr" sz="quarter" idx="11"/>
          </p:nvPr>
        </p:nvSpPr>
        <p:spPr/>
        <p:txBody>
          <a:bodyPr/>
          <a:lstStyle/>
          <a:p>
            <a:pPr>
              <a:defRPr/>
            </a:pPr>
            <a:r>
              <a:rPr lang="en-US" dirty="0">
                <a:solidFill>
                  <a:srgbClr val="ACD433"/>
                </a:solidFill>
              </a:rPr>
              <a:t>Add a footer</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58D92195-3B12-4B86-848A-D0A8AC2EBDA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5945836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7824F77-014A-4ECC-9D87-FEAA358BA5BE}" type="datetime1">
              <a:rPr lang="en-US" smtClean="0">
                <a:solidFill>
                  <a:srgbClr val="ACD433"/>
                </a:solidFill>
              </a:rPr>
              <a:pPr>
                <a:defRPr/>
              </a:pPr>
              <a:t>11/9/2020</a:t>
            </a:fld>
            <a:endParaRPr lang="en-US" dirty="0">
              <a:solidFill>
                <a:srgbClr val="ACD433"/>
              </a:solidFill>
            </a:endParaRPr>
          </a:p>
        </p:txBody>
      </p:sp>
      <p:sp>
        <p:nvSpPr>
          <p:cNvPr id="4" name="Footer Placeholder 3"/>
          <p:cNvSpPr>
            <a:spLocks noGrp="1"/>
          </p:cNvSpPr>
          <p:nvPr>
            <p:ph type="ftr" sz="quarter" idx="11"/>
          </p:nvPr>
        </p:nvSpPr>
        <p:spPr/>
        <p:txBody>
          <a:bodyPr/>
          <a:lstStyle/>
          <a:p>
            <a:pPr>
              <a:defRPr/>
            </a:pPr>
            <a:r>
              <a:rPr lang="en-US" dirty="0">
                <a:solidFill>
                  <a:srgbClr val="ACD433"/>
                </a:solidFill>
              </a:rPr>
              <a:t>Add a footer</a:t>
            </a:r>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3586CFCD-F0BD-44E3-86E1-FCE7CC71FCD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9908037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6F34665-B49A-4E7B-A47F-F229CBDA9462}" type="datetime1">
              <a:rPr lang="en-US" smtClean="0">
                <a:solidFill>
                  <a:srgbClr val="ACD433"/>
                </a:solidFill>
              </a:rPr>
              <a:pPr>
                <a:defRPr/>
              </a:pPr>
              <a:t>11/9/2020</a:t>
            </a:fld>
            <a:endParaRPr lang="en-US" dirty="0">
              <a:solidFill>
                <a:srgbClr val="ACD433"/>
              </a:solidFill>
            </a:endParaRPr>
          </a:p>
        </p:txBody>
      </p:sp>
      <p:sp>
        <p:nvSpPr>
          <p:cNvPr id="3" name="Footer Placeholder 2"/>
          <p:cNvSpPr>
            <a:spLocks noGrp="1"/>
          </p:cNvSpPr>
          <p:nvPr>
            <p:ph type="ftr" sz="quarter" idx="11"/>
          </p:nvPr>
        </p:nvSpPr>
        <p:spPr/>
        <p:txBody>
          <a:bodyPr/>
          <a:lstStyle/>
          <a:p>
            <a:pPr>
              <a:defRPr/>
            </a:pPr>
            <a:r>
              <a:rPr lang="en-US" dirty="0">
                <a:solidFill>
                  <a:srgbClr val="ACD433"/>
                </a:solidFill>
              </a:rPr>
              <a:t>Add a footer</a:t>
            </a: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9E18F3DC-5F8A-40DE-95A7-59B0EC0814D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0755643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C24D5A0-A584-403D-BF00-1FAA000663B5}" type="datetime1">
              <a:rPr lang="en-US" smtClean="0">
                <a:solidFill>
                  <a:srgbClr val="ACD433"/>
                </a:solidFill>
              </a:rPr>
              <a:pPr>
                <a:defRPr/>
              </a:pPr>
              <a:t>11/9/2020</a:t>
            </a:fld>
            <a:endParaRPr lang="en-US" dirty="0">
              <a:solidFill>
                <a:srgbClr val="ACD433"/>
              </a:solidFill>
            </a:endParaRPr>
          </a:p>
        </p:txBody>
      </p:sp>
      <p:sp>
        <p:nvSpPr>
          <p:cNvPr id="6" name="Footer Placeholder 5"/>
          <p:cNvSpPr>
            <a:spLocks noGrp="1"/>
          </p:cNvSpPr>
          <p:nvPr>
            <p:ph type="ftr" sz="quarter" idx="11"/>
          </p:nvPr>
        </p:nvSpPr>
        <p:spPr/>
        <p:txBody>
          <a:bodyPr/>
          <a:lstStyle/>
          <a:p>
            <a:pPr>
              <a:defRPr/>
            </a:pPr>
            <a:r>
              <a:rPr lang="en-US" dirty="0">
                <a:solidFill>
                  <a:srgbClr val="ACD433"/>
                </a:solidFill>
              </a:rPr>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3BB89A9-9E4A-49AD-90FD-47AEE644D7E9}"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4249126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DD5EA20-F6AB-4399-8A8D-A407A6A84B26}" type="datetime1">
              <a:rPr lang="en-US" smtClean="0">
                <a:solidFill>
                  <a:srgbClr val="ACD433"/>
                </a:solidFill>
              </a:rPr>
              <a:pPr>
                <a:defRPr/>
              </a:pPr>
              <a:t>11/9/2020</a:t>
            </a:fld>
            <a:endParaRPr lang="en-US" dirty="0">
              <a:solidFill>
                <a:srgbClr val="ACD433"/>
              </a:solidFill>
            </a:endParaRPr>
          </a:p>
        </p:txBody>
      </p:sp>
      <p:sp>
        <p:nvSpPr>
          <p:cNvPr id="6" name="Footer Placeholder 5"/>
          <p:cNvSpPr>
            <a:spLocks noGrp="1"/>
          </p:cNvSpPr>
          <p:nvPr>
            <p:ph type="ftr" sz="quarter" idx="11"/>
          </p:nvPr>
        </p:nvSpPr>
        <p:spPr/>
        <p:txBody>
          <a:bodyPr/>
          <a:lstStyle/>
          <a:p>
            <a:pPr>
              <a:defRPr/>
            </a:pPr>
            <a:r>
              <a:rPr lang="en-US" dirty="0">
                <a:solidFill>
                  <a:srgbClr val="ACD433"/>
                </a:solidFill>
              </a:rPr>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0109B846-EB01-41B5-A9B1-A35D5C4391F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6724207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6" name="Footer Placeholder 5"/>
          <p:cNvSpPr>
            <a:spLocks noGrp="1"/>
          </p:cNvSpPr>
          <p:nvPr>
            <p:ph type="ftr" sz="quarter" idx="11"/>
          </p:nvPr>
        </p:nvSpPr>
        <p:spPr/>
        <p:txBody>
          <a:bodyPr/>
          <a:lstStyle/>
          <a:p>
            <a:pPr>
              <a:defRPr/>
            </a:pPr>
            <a:r>
              <a:rPr lang="en-US" dirty="0">
                <a:solidFill>
                  <a:srgbClr val="ACD433"/>
                </a:solidFill>
              </a:rPr>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5809658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8489809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8000" dirty="0">
                <a:solidFill>
                  <a:srgbClr val="ACD433"/>
                </a:solidFill>
              </a:rPr>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8000" dirty="0">
                <a:solidFill>
                  <a:srgbClr val="ACD433"/>
                </a:solidFill>
              </a:rPr>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622371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F695D8F-C439-4D54-8D6A-2EAAB3046628}" type="datetime1">
              <a:rPr lang="en-US" smtClean="0"/>
              <a:pPr>
                <a:defRPr/>
              </a:pPr>
              <a:t>11/9/2020</a:t>
            </a:fld>
            <a:endParaRPr lang="en-US" dirty="0"/>
          </a:p>
        </p:txBody>
      </p:sp>
      <p:sp>
        <p:nvSpPr>
          <p:cNvPr id="5" name="Footer Placeholder 4"/>
          <p:cNvSpPr>
            <a:spLocks noGrp="1"/>
          </p:cNvSpPr>
          <p:nvPr>
            <p:ph type="ftr" sz="quarter" idx="11"/>
          </p:nvPr>
        </p:nvSpPr>
        <p:spPr/>
        <p:txBody>
          <a:bodyPr/>
          <a:lstStyle/>
          <a:p>
            <a:pPr>
              <a:defRPr/>
            </a:pPr>
            <a:r>
              <a:rPr lang="en-US" dirty="0"/>
              <a:t>Add a footer</a:t>
            </a:r>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B0742C00-9D0A-4D5F-8907-55BB109A2751}" type="slidenum">
              <a:rPr lang="en-US" smtClean="0"/>
              <a:pPr>
                <a:defRPr/>
              </a:pPr>
              <a:t>‹#›</a:t>
            </a:fld>
            <a:endParaRPr lang="en-US" dirty="0"/>
          </a:p>
        </p:txBody>
      </p:sp>
    </p:spTree>
    <p:extLst>
      <p:ext uri="{BB962C8B-B14F-4D97-AF65-F5344CB8AC3E}">
        <p14:creationId xmlns:p14="http://schemas.microsoft.com/office/powerpoint/2010/main" val="369192983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202996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8" name="Footer Placeholder 7"/>
          <p:cNvSpPr>
            <a:spLocks noGrp="1"/>
          </p:cNvSpPr>
          <p:nvPr>
            <p:ph type="ftr" sz="quarter" idx="11"/>
          </p:nvPr>
        </p:nvSpPr>
        <p:spPr/>
        <p:txBody>
          <a:bodyPr/>
          <a:lstStyle/>
          <a:p>
            <a:pPr>
              <a:defRPr/>
            </a:pPr>
            <a:r>
              <a:rPr lang="en-US" dirty="0">
                <a:solidFill>
                  <a:srgbClr val="ACD433"/>
                </a:solidFill>
              </a:rPr>
              <a:t>Add a 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6032843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8" name="Footer Placeholder 7"/>
          <p:cNvSpPr>
            <a:spLocks noGrp="1"/>
          </p:cNvSpPr>
          <p:nvPr>
            <p:ph type="ftr" sz="quarter" idx="11"/>
          </p:nvPr>
        </p:nvSpPr>
        <p:spPr/>
        <p:txBody>
          <a:bodyPr/>
          <a:lstStyle/>
          <a:p>
            <a:pPr>
              <a:defRPr/>
            </a:pPr>
            <a:r>
              <a:rPr lang="en-US" dirty="0">
                <a:solidFill>
                  <a:srgbClr val="ACD433"/>
                </a:solidFill>
              </a:rPr>
              <a:t>Add a 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9000055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CC60AB2-0076-49B1-A121-8EFE3B48F6AB}"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A6B4DF93-4529-41A7-B561-6F0FD7DE52D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5677300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0CFF5D-5361-488C-993C-0570471D3078}"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11"/>
          </p:nvPr>
        </p:nvSpPr>
        <p:spPr/>
        <p:txBody>
          <a:bodyPr/>
          <a:lstStyle/>
          <a:p>
            <a:pPr>
              <a:defRPr/>
            </a:pPr>
            <a:r>
              <a:rPr lang="en-US" dirty="0">
                <a:solidFill>
                  <a:srgbClr val="ACD433"/>
                </a:solidFill>
              </a:rPr>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812F7E6A-0F88-411A-9CBC-5A49570E406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59746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4DFC3A6-131A-4CAB-AAD1-F535A9788A56}" type="datetime1">
              <a:rPr lang="en-US" smtClean="0"/>
              <a:pPr>
                <a:defRPr/>
              </a:pPr>
              <a:t>11/9/2020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8060549-3596-4380-8BB8-816985CF5359}" type="slidenum">
              <a:rPr lang="en-US" smtClean="0"/>
              <a:pPr>
                <a:defRPr/>
              </a:pPr>
              <a:t>‹#›</a:t>
            </a:fld>
            <a:endParaRPr lang="en-US" dirty="0"/>
          </a:p>
        </p:txBody>
      </p:sp>
    </p:spTree>
    <p:extLst>
      <p:ext uri="{BB962C8B-B14F-4D97-AF65-F5344CB8AC3E}">
        <p14:creationId xmlns:p14="http://schemas.microsoft.com/office/powerpoint/2010/main" val="284709746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E900037-E34B-4BB1-A140-E63FFEB54C7F}" type="datetime1">
              <a:rPr lang="en-US" smtClean="0"/>
              <a:pPr>
                <a:defRPr/>
              </a:pPr>
              <a:t>11/9/2020</a:t>
            </a:fld>
            <a:endParaRPr lang="en-US" dirty="0"/>
          </a:p>
        </p:txBody>
      </p:sp>
      <p:sp>
        <p:nvSpPr>
          <p:cNvPr id="8" name="Footer Placeholder 7"/>
          <p:cNvSpPr>
            <a:spLocks noGrp="1"/>
          </p:cNvSpPr>
          <p:nvPr>
            <p:ph type="ftr" sz="quarter" idx="11"/>
          </p:nvPr>
        </p:nvSpPr>
        <p:spPr/>
        <p:txBody>
          <a:bodyPr/>
          <a:lstStyle/>
          <a:p>
            <a:pPr>
              <a:defRPr/>
            </a:pPr>
            <a:r>
              <a:rPr lang="en-US" dirty="0"/>
              <a:t>Add a footer</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58D92195-3B12-4B86-848A-D0A8AC2EBDA7}" type="slidenum">
              <a:rPr lang="en-US" smtClean="0"/>
              <a:pPr>
                <a:defRPr/>
              </a:pPr>
              <a:t>‹#›</a:t>
            </a:fld>
            <a:endParaRPr lang="en-US" dirty="0"/>
          </a:p>
        </p:txBody>
      </p:sp>
    </p:spTree>
    <p:extLst>
      <p:ext uri="{BB962C8B-B14F-4D97-AF65-F5344CB8AC3E}">
        <p14:creationId xmlns:p14="http://schemas.microsoft.com/office/powerpoint/2010/main" val="34144871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7824F77-014A-4ECC-9D87-FEAA358BA5BE}" type="datetime1">
              <a:rPr lang="en-US" smtClean="0"/>
              <a:pPr>
                <a:defRPr/>
              </a:pPr>
              <a:t>11/9/2020</a:t>
            </a:fld>
            <a:endParaRPr lang="en-US" dirty="0"/>
          </a:p>
        </p:txBody>
      </p:sp>
      <p:sp>
        <p:nvSpPr>
          <p:cNvPr id="4" name="Footer Placeholder 3"/>
          <p:cNvSpPr>
            <a:spLocks noGrp="1"/>
          </p:cNvSpPr>
          <p:nvPr>
            <p:ph type="ftr" sz="quarter" idx="11"/>
          </p:nvPr>
        </p:nvSpPr>
        <p:spPr/>
        <p:txBody>
          <a:bodyPr/>
          <a:lstStyle/>
          <a:p>
            <a:pPr>
              <a:defRPr/>
            </a:pPr>
            <a:r>
              <a:rPr lang="en-US" dirty="0"/>
              <a:t>Add a footer</a:t>
            </a:r>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3586CFCD-F0BD-44E3-86E1-FCE7CC71FCD0}" type="slidenum">
              <a:rPr lang="en-US" smtClean="0"/>
              <a:pPr>
                <a:defRPr/>
              </a:pPr>
              <a:t>‹#›</a:t>
            </a:fld>
            <a:endParaRPr lang="en-US" dirty="0"/>
          </a:p>
        </p:txBody>
      </p:sp>
    </p:spTree>
    <p:extLst>
      <p:ext uri="{BB962C8B-B14F-4D97-AF65-F5344CB8AC3E}">
        <p14:creationId xmlns:p14="http://schemas.microsoft.com/office/powerpoint/2010/main" val="22277742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6F34665-B49A-4E7B-A47F-F229CBDA9462}" type="datetime1">
              <a:rPr lang="en-US" smtClean="0"/>
              <a:pPr>
                <a:defRPr/>
              </a:pPr>
              <a:t>11/9/2020</a:t>
            </a:fld>
            <a:endParaRPr lang="en-US" dirty="0"/>
          </a:p>
        </p:txBody>
      </p:sp>
      <p:sp>
        <p:nvSpPr>
          <p:cNvPr id="3" name="Footer Placeholder 2"/>
          <p:cNvSpPr>
            <a:spLocks noGrp="1"/>
          </p:cNvSpPr>
          <p:nvPr>
            <p:ph type="ftr" sz="quarter" idx="11"/>
          </p:nvPr>
        </p:nvSpPr>
        <p:spPr/>
        <p:txBody>
          <a:bodyPr/>
          <a:lstStyle/>
          <a:p>
            <a:pPr>
              <a:defRPr/>
            </a:pPr>
            <a:r>
              <a:rPr lang="en-US" dirty="0"/>
              <a:t>Add a footer</a:t>
            </a: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9E18F3DC-5F8A-40DE-95A7-59B0EC0814D4}" type="slidenum">
              <a:rPr lang="en-US" smtClean="0"/>
              <a:pPr>
                <a:defRPr/>
              </a:pPr>
              <a:t>‹#›</a:t>
            </a:fld>
            <a:endParaRPr lang="en-US" dirty="0"/>
          </a:p>
        </p:txBody>
      </p:sp>
    </p:spTree>
    <p:extLst>
      <p:ext uri="{BB962C8B-B14F-4D97-AF65-F5344CB8AC3E}">
        <p14:creationId xmlns:p14="http://schemas.microsoft.com/office/powerpoint/2010/main" val="25555140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C24D5A0-A584-403D-BF00-1FAA000663B5}" type="datetime1">
              <a:rPr lang="en-US" smtClean="0"/>
              <a:pPr>
                <a:defRPr/>
              </a:pPr>
              <a:t>11/9/2020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3BB89A9-9E4A-49AD-90FD-47AEE644D7E9}" type="slidenum">
              <a:rPr lang="en-US" smtClean="0"/>
              <a:pPr>
                <a:defRPr/>
              </a:pPr>
              <a:t>‹#›</a:t>
            </a:fld>
            <a:endParaRPr lang="en-US" dirty="0"/>
          </a:p>
        </p:txBody>
      </p:sp>
    </p:spTree>
    <p:extLst>
      <p:ext uri="{BB962C8B-B14F-4D97-AF65-F5344CB8AC3E}">
        <p14:creationId xmlns:p14="http://schemas.microsoft.com/office/powerpoint/2010/main" val="41026681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DD5EA20-F6AB-4399-8A8D-A407A6A84B26}" type="datetime1">
              <a:rPr lang="en-US" smtClean="0"/>
              <a:pPr>
                <a:defRPr/>
              </a:pPr>
              <a:t>11/9/2020</a:t>
            </a:fld>
            <a:endParaRPr lang="en-US" dirty="0"/>
          </a:p>
        </p:txBody>
      </p:sp>
      <p:sp>
        <p:nvSpPr>
          <p:cNvPr id="6" name="Footer Placeholder 5"/>
          <p:cNvSpPr>
            <a:spLocks noGrp="1"/>
          </p:cNvSpPr>
          <p:nvPr>
            <p:ph type="ftr" sz="quarter" idx="11"/>
          </p:nvPr>
        </p:nvSpPr>
        <p:spPr/>
        <p:txBody>
          <a:bodyPr/>
          <a:lstStyle/>
          <a:p>
            <a:pPr>
              <a:defRPr/>
            </a:pPr>
            <a:r>
              <a:rPr lang="en-US" dirty="0"/>
              <a:t>Add a 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0109B846-EB01-41B5-A9B1-A35D5C4391F6}" type="slidenum">
              <a:rPr lang="en-US" smtClean="0"/>
              <a:pPr>
                <a:defRPr/>
              </a:pPr>
              <a:t>‹#›</a:t>
            </a:fld>
            <a:endParaRPr lang="en-US" dirty="0"/>
          </a:p>
        </p:txBody>
      </p:sp>
    </p:spTree>
    <p:extLst>
      <p:ext uri="{BB962C8B-B14F-4D97-AF65-F5344CB8AC3E}">
        <p14:creationId xmlns:p14="http://schemas.microsoft.com/office/powerpoint/2010/main" val="22942655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fld id="{2B2F67D3-4AF6-48F4-922E-683E953B2DF6}" type="datetime1">
              <a:rPr lang="en-US" smtClean="0"/>
              <a:pPr>
                <a:defRPr/>
              </a:pPr>
              <a:t>11/9/2020</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dirty="0"/>
              <a:t>Add a 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5A4E4796-DEB7-4AF0-B072-FE63D262C64E}" type="slidenum">
              <a:rPr lang="en-US" smtClean="0"/>
              <a:pPr>
                <a:defRPr/>
              </a:pPr>
              <a:t>‹#›</a:t>
            </a:fld>
            <a:endParaRPr lang="en-US" dirty="0"/>
          </a:p>
        </p:txBody>
      </p:sp>
    </p:spTree>
    <p:extLst>
      <p:ext uri="{BB962C8B-B14F-4D97-AF65-F5344CB8AC3E}">
        <p14:creationId xmlns:p14="http://schemas.microsoft.com/office/powerpoint/2010/main" val="23550929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ransition spd="med">
    <p:fade/>
  </p:transition>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fld id="{2B2F67D3-4AF6-48F4-922E-683E953B2DF6}" type="datetime1">
              <a:rPr lang="en-US" smtClean="0">
                <a:solidFill>
                  <a:srgbClr val="ACD433"/>
                </a:solidFill>
              </a:rPr>
              <a:pPr>
                <a:defRPr/>
              </a:pPr>
              <a:t>11/9/2020</a:t>
            </a:fld>
            <a:endParaRPr lang="en-US" dirty="0">
              <a:solidFill>
                <a:srgbClr val="ACD433"/>
              </a:solidFill>
            </a:endParaRPr>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dirty="0">
                <a:solidFill>
                  <a:srgbClr val="ACD433"/>
                </a:solidFill>
              </a:rPr>
              <a:t>Add a 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5A4E4796-DEB7-4AF0-B072-FE63D262C64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7970361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ransition spd="med">
    <p:fade/>
  </p:transition>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62000" y="1676400"/>
            <a:ext cx="8060249" cy="2172266"/>
          </a:xfrm>
        </p:spPr>
        <p:txBody>
          <a:bodyPr/>
          <a:lstStyle/>
          <a:p>
            <a:pPr eaLnBrk="1" hangingPunct="1"/>
            <a:r>
              <a:rPr lang="en-US" altLang="en-US" sz="3600" dirty="0">
                <a:ln>
                  <a:noFill/>
                </a:ln>
              </a:rPr>
              <a:t>The Firearm Dealer Licensing Act </a:t>
            </a:r>
            <a:br>
              <a:rPr lang="en-US" altLang="en-US" sz="3600" dirty="0">
                <a:ln>
                  <a:noFill/>
                </a:ln>
              </a:rPr>
            </a:br>
            <a:r>
              <a:rPr lang="en-US" altLang="en-US" sz="4051" b="1" dirty="0">
                <a:ln>
                  <a:noFill/>
                </a:ln>
              </a:rPr>
              <a:t>Training for Certified Licensees</a:t>
            </a:r>
          </a:p>
        </p:txBody>
      </p:sp>
      <p:sp>
        <p:nvSpPr>
          <p:cNvPr id="3" name="Subtitle 2"/>
          <p:cNvSpPr>
            <a:spLocks noGrp="1"/>
          </p:cNvSpPr>
          <p:nvPr>
            <p:ph type="subTitle" idx="1"/>
          </p:nvPr>
        </p:nvSpPr>
        <p:spPr>
          <a:xfrm>
            <a:off x="990600" y="4648200"/>
            <a:ext cx="6173808" cy="1219200"/>
          </a:xfrm>
        </p:spPr>
        <p:txBody>
          <a:bodyPr rtlCol="0">
            <a:normAutofit fontScale="55000" lnSpcReduction="20000"/>
          </a:bodyPr>
          <a:lstStyle/>
          <a:p>
            <a:pPr>
              <a:lnSpc>
                <a:spcPct val="120000"/>
              </a:lnSpc>
              <a:spcBef>
                <a:spcPts val="0"/>
              </a:spcBef>
              <a:defRPr/>
            </a:pPr>
            <a:r>
              <a:rPr lang="en-US" sz="2200" dirty="0"/>
              <a:t>This training satisfies the requirements under </a:t>
            </a:r>
            <a:br>
              <a:rPr lang="en-US" sz="2200" dirty="0"/>
            </a:br>
            <a:r>
              <a:rPr lang="en-US" sz="2200" dirty="0"/>
              <a:t>430 ILCS 68/5-30</a:t>
            </a:r>
          </a:p>
          <a:p>
            <a:pPr eaLnBrk="1" fontAlgn="auto" hangingPunct="1">
              <a:lnSpc>
                <a:spcPct val="120000"/>
              </a:lnSpc>
              <a:spcBef>
                <a:spcPts val="0"/>
              </a:spcBef>
              <a:spcAft>
                <a:spcPts val="0"/>
              </a:spcAft>
              <a:defRPr/>
            </a:pPr>
            <a:endParaRPr lang="en-US" dirty="0"/>
          </a:p>
          <a:p>
            <a:pPr eaLnBrk="1" fontAlgn="auto" hangingPunct="1">
              <a:lnSpc>
                <a:spcPct val="120000"/>
              </a:lnSpc>
              <a:spcBef>
                <a:spcPts val="0"/>
              </a:spcBef>
              <a:spcAft>
                <a:spcPts val="0"/>
              </a:spcAft>
              <a:defRPr/>
            </a:pPr>
            <a:r>
              <a:rPr lang="en-US" dirty="0"/>
              <a:t>ILLINOIS STATE Police</a:t>
            </a:r>
          </a:p>
          <a:p>
            <a:pPr eaLnBrk="1" fontAlgn="auto" hangingPunct="1">
              <a:lnSpc>
                <a:spcPct val="120000"/>
              </a:lnSpc>
              <a:spcBef>
                <a:spcPts val="0"/>
              </a:spcBef>
              <a:spcAft>
                <a:spcPts val="0"/>
              </a:spcAft>
              <a:defRPr/>
            </a:pPr>
            <a:r>
              <a:rPr lang="en-US" dirty="0"/>
              <a:t>FIREARMS SERVICES BUREAU</a:t>
            </a:r>
          </a:p>
          <a:p>
            <a:pPr eaLnBrk="1" fontAlgn="auto" hangingPunct="1">
              <a:spcAft>
                <a:spcPts val="0"/>
              </a:spcAft>
              <a:defRPr/>
            </a:pPr>
            <a:r>
              <a:rPr lang="en-US" dirty="0"/>
              <a:t>V. 1.0.0.51319</a:t>
            </a:r>
          </a:p>
        </p:txBody>
      </p:sp>
      <p:pic>
        <p:nvPicPr>
          <p:cNvPr id="4" name="Picture 9" descr="ISP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74" y="241300"/>
            <a:ext cx="21903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012186" cy="914400"/>
          </a:xfrm>
        </p:spPr>
        <p:txBody>
          <a:bodyPr/>
          <a:lstStyle/>
          <a:p>
            <a:pPr algn="ctr"/>
            <a:r>
              <a:rPr lang="en-US" dirty="0"/>
              <a:t> </a:t>
            </a:r>
            <a:br>
              <a:rPr lang="en-US" dirty="0"/>
            </a:br>
            <a:br>
              <a:rPr lang="en-US" dirty="0"/>
            </a:br>
            <a:br>
              <a:rPr lang="en-US" dirty="0"/>
            </a:br>
            <a:endParaRPr lang="en-US" sz="3400" b="1" dirty="0"/>
          </a:p>
        </p:txBody>
      </p:sp>
      <p:sp>
        <p:nvSpPr>
          <p:cNvPr id="3" name="Content Placeholder 2"/>
          <p:cNvSpPr>
            <a:spLocks noGrp="1"/>
          </p:cNvSpPr>
          <p:nvPr>
            <p:ph idx="1"/>
          </p:nvPr>
        </p:nvSpPr>
        <p:spPr>
          <a:xfrm>
            <a:off x="457200" y="2438400"/>
            <a:ext cx="8229600" cy="3733800"/>
          </a:xfrm>
        </p:spPr>
        <p:txBody>
          <a:bodyPr>
            <a:normAutofit/>
          </a:bodyPr>
          <a:lstStyle/>
          <a:p>
            <a:r>
              <a:rPr lang="en-US" sz="1400" dirty="0"/>
              <a:t>(2) Each licensed collector shall maintain in a bound volume the nature of which the Attorney General may by regulations prescribe, records of the receipt, sale, or other disposition of firearms. Such records shall include the name and address of any person to whom the collector sells or otherwise disposes of a firearm. Such collector shall not be required to submit to the Attorney General reports and information with respect to such records and the contents thereof, except as expressly required by this section.</a:t>
            </a:r>
          </a:p>
          <a:p>
            <a:r>
              <a:rPr lang="en-US" sz="1400" dirty="0"/>
              <a:t>(3) (A) Each licensee shall prepare a report of multiple sales or other dispositions whenever the licensee sells or otherwise disposes of, at one time or during any five consecutive business days, two or more pistols, or revolvers, or any combination of pistols and revolvers totaling two or more, to an unlicensed person. The report shall be prepared on a form specified by the Attorney General and forwarded to the office specified thereon and to the department of State police or State law enforcement agency of the State or local law enforcement agency of the local jurisdiction in which the sale or other disposition took place, not later than the close of business on the day that the multiple sale or other disposition occurs.</a:t>
            </a:r>
          </a:p>
          <a:p>
            <a:endParaRPr lang="en-US" sz="1400" dirty="0"/>
          </a:p>
        </p:txBody>
      </p:sp>
      <p:sp>
        <p:nvSpPr>
          <p:cNvPr id="4" name="Title 1"/>
          <p:cNvSpPr txBox="1">
            <a:spLocks/>
          </p:cNvSpPr>
          <p:nvPr/>
        </p:nvSpPr>
        <p:spPr bwMode="gray">
          <a:xfrm>
            <a:off x="914400" y="1028700"/>
            <a:ext cx="6859786"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18 USC 923 (g) – </a:t>
            </a:r>
            <a:r>
              <a:rPr lang="en-US" sz="3600" b="1" dirty="0"/>
              <a:t>Licensing</a:t>
            </a:r>
          </a:p>
          <a:p>
            <a:pPr algn="ctr"/>
            <a:r>
              <a:rPr lang="en-US" sz="2800" b="1" dirty="0"/>
              <a:t>continued</a:t>
            </a:r>
          </a:p>
        </p:txBody>
      </p:sp>
    </p:spTree>
    <p:extLst>
      <p:ext uri="{BB962C8B-B14F-4D97-AF65-F5344CB8AC3E}">
        <p14:creationId xmlns:p14="http://schemas.microsoft.com/office/powerpoint/2010/main" val="30349261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2200"/>
            <a:ext cx="8534399" cy="4140200"/>
          </a:xfrm>
        </p:spPr>
        <p:txBody>
          <a:bodyPr>
            <a:noAutofit/>
          </a:bodyPr>
          <a:lstStyle/>
          <a:p>
            <a:r>
              <a:rPr lang="en-US" sz="1400" dirty="0"/>
              <a:t>(B) Except in the case of forms and contents thereof regarding a purchaser who is prohibited by subsection (g) or (n) of section 922 of this title from receipt of a firearm, the department of State police or State law enforcement agency or local law enforcement agency of the local jurisdiction shall not disclose any such form or the contents thereof to any person or entity, and shall destroy each such form and any record of the contents thereof no more than 20 days from the date such form is received. No later than the date that is 6 months after the effective date of this subparagraph, and at the end of each 6-month period thereafter, the department of State police or State law enforcement agency or local law enforcement agency of the local jurisdiction shall certify to the Attorney General of the United States that no disclosure contrary to this subparagraph has been made and that all forms and any record of the contents thereof have been destroyed as provided in this subparagraph.</a:t>
            </a:r>
          </a:p>
          <a:p>
            <a:r>
              <a:rPr lang="en-US" sz="1400" dirty="0"/>
              <a:t>(4) Where a firearms or ammunition business is discontinued and succeeded by a new licensee, the records required to be kept by this chapter shall appropriately reflect such facts and shall be delivered to the successor. Where discontinuance of the business is absolute, such records shall be delivered within thirty days after the business discontinuance to the Attorney General. However, where State law or local ordinance requires the delivery of records to other responsible authority, the Attorney General may arrange for the delivery of such records to such other responsible authority.</a:t>
            </a:r>
          </a:p>
          <a:p>
            <a:endParaRPr lang="en-US" sz="1400" dirty="0"/>
          </a:p>
        </p:txBody>
      </p:sp>
      <p:sp>
        <p:nvSpPr>
          <p:cNvPr id="4" name="Title 1"/>
          <p:cNvSpPr txBox="1">
            <a:spLocks/>
          </p:cNvSpPr>
          <p:nvPr/>
        </p:nvSpPr>
        <p:spPr bwMode="gray">
          <a:xfrm>
            <a:off x="914400" y="1028700"/>
            <a:ext cx="6859786"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18 USC 923 (g) – </a:t>
            </a:r>
            <a:r>
              <a:rPr lang="en-US" sz="3600" b="1" dirty="0"/>
              <a:t>Licensing</a:t>
            </a:r>
          </a:p>
          <a:p>
            <a:pPr algn="ctr"/>
            <a:r>
              <a:rPr lang="en-US" sz="2800" b="1" dirty="0"/>
              <a:t>continued</a:t>
            </a:r>
          </a:p>
        </p:txBody>
      </p:sp>
    </p:spTree>
    <p:extLst>
      <p:ext uri="{BB962C8B-B14F-4D97-AF65-F5344CB8AC3E}">
        <p14:creationId xmlns:p14="http://schemas.microsoft.com/office/powerpoint/2010/main" val="310845485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610599" cy="3276600"/>
          </a:xfrm>
        </p:spPr>
        <p:txBody>
          <a:bodyPr>
            <a:normAutofit/>
          </a:bodyPr>
          <a:lstStyle/>
          <a:p>
            <a:r>
              <a:rPr lang="en-US" sz="1400" dirty="0"/>
              <a:t>(5) (A) Each licensee shall, when required by letter issued by the Attorney General, and until notified to the contrary in writing by the Attorney General, submit on a form specified by the Attorney General, for periods and at the times specified in such letter, all record information required to be kept by this chapter or such lesser record information as the Attorney General in such letter may specify.</a:t>
            </a:r>
          </a:p>
          <a:p>
            <a:r>
              <a:rPr lang="en-US" sz="1400" dirty="0"/>
              <a:t>(B) The Attorney General may authorize such record information to be submitted in a manner other than that prescribed in subparagraph (A) of this paragraph when it is shown by a licensee that an alternate method of reporting is reasonably necessary and will not unduly hinder the effective administration of this chapter. A licensee may use an alternate method of reporting if the licensee describes the proposed alternate method of reporting and the need therefor in a letter application submitted to the Attorney General, and the Attorney General approves such alternate method of reporting.</a:t>
            </a:r>
          </a:p>
        </p:txBody>
      </p:sp>
      <p:sp>
        <p:nvSpPr>
          <p:cNvPr id="5" name="Title 1"/>
          <p:cNvSpPr txBox="1">
            <a:spLocks/>
          </p:cNvSpPr>
          <p:nvPr/>
        </p:nvSpPr>
        <p:spPr bwMode="gray">
          <a:xfrm>
            <a:off x="914400" y="1028700"/>
            <a:ext cx="6859786"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18 USC 923 (g) – </a:t>
            </a:r>
            <a:r>
              <a:rPr lang="en-US" sz="3600" b="1" dirty="0"/>
              <a:t>Licensing</a:t>
            </a:r>
          </a:p>
          <a:p>
            <a:pPr algn="ctr"/>
            <a:r>
              <a:rPr lang="en-US" sz="2800" b="1" dirty="0"/>
              <a:t>continued</a:t>
            </a:r>
          </a:p>
        </p:txBody>
      </p:sp>
    </p:spTree>
    <p:extLst>
      <p:ext uri="{BB962C8B-B14F-4D97-AF65-F5344CB8AC3E}">
        <p14:creationId xmlns:p14="http://schemas.microsoft.com/office/powerpoint/2010/main" val="190379469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41" y="2438400"/>
            <a:ext cx="7363159" cy="3276600"/>
          </a:xfrm>
        </p:spPr>
        <p:txBody>
          <a:bodyPr>
            <a:normAutofit/>
          </a:bodyPr>
          <a:lstStyle/>
          <a:p>
            <a:r>
              <a:rPr lang="en-US" sz="1400" dirty="0"/>
              <a:t>(6) Each licensee shall report the theft or loss of a firearm from the licensee’s inventory or collection, within 48 hours after the theft or loss is discovered, to the Attorney General and to the appropriate local authorities.</a:t>
            </a:r>
          </a:p>
          <a:p>
            <a:r>
              <a:rPr lang="en-US" sz="1400" dirty="0"/>
              <a:t>(7) Each licensee shall respond immediately to, and in no event later than 24 hours after the receipt of, a request by the Attorney General for information contained in the records required to be kept by this chapter as may be required for determining the disposition of 1 or more firearms in the course of a bona fide criminal investigation. The requested information shall be provided orally or in writing, as the Attorney General may require. The Attorney General shall implement a system whereby the licensee can positively identify and establish that an individual requesting information via telephone is employed by and authorized by the agency to request such information.</a:t>
            </a:r>
          </a:p>
          <a:p>
            <a:endParaRPr lang="en-US" sz="1400" dirty="0"/>
          </a:p>
          <a:p>
            <a:endParaRPr lang="en-US" sz="1400" dirty="0"/>
          </a:p>
        </p:txBody>
      </p:sp>
      <p:sp>
        <p:nvSpPr>
          <p:cNvPr id="4" name="Title 1"/>
          <p:cNvSpPr txBox="1">
            <a:spLocks/>
          </p:cNvSpPr>
          <p:nvPr/>
        </p:nvSpPr>
        <p:spPr bwMode="gray">
          <a:xfrm>
            <a:off x="914400" y="1028700"/>
            <a:ext cx="6859786"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18 USC 923 (g) – </a:t>
            </a:r>
            <a:r>
              <a:rPr lang="en-US" sz="3600" b="1" dirty="0"/>
              <a:t>Licensing</a:t>
            </a:r>
          </a:p>
          <a:p>
            <a:pPr algn="ctr"/>
            <a:r>
              <a:rPr lang="en-US" sz="2800" b="1" dirty="0"/>
              <a:t>continued</a:t>
            </a:r>
          </a:p>
        </p:txBody>
      </p:sp>
    </p:spTree>
    <p:extLst>
      <p:ext uri="{BB962C8B-B14F-4D97-AF65-F5344CB8AC3E}">
        <p14:creationId xmlns:p14="http://schemas.microsoft.com/office/powerpoint/2010/main" val="25726216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81800" cy="914400"/>
          </a:xfrm>
        </p:spPr>
        <p:txBody>
          <a:bodyPr/>
          <a:lstStyle/>
          <a:p>
            <a:pPr algn="ctr"/>
            <a:r>
              <a:rPr lang="en-US" dirty="0"/>
              <a:t>27 CFR Part 478 – Subpart F – </a:t>
            </a:r>
            <a:r>
              <a:rPr lang="en-US" sz="3600" b="1" dirty="0"/>
              <a:t>Conduct of Business</a:t>
            </a:r>
          </a:p>
        </p:txBody>
      </p:sp>
      <p:sp>
        <p:nvSpPr>
          <p:cNvPr id="3" name="Content Placeholder 2"/>
          <p:cNvSpPr>
            <a:spLocks noGrp="1"/>
          </p:cNvSpPr>
          <p:nvPr>
            <p:ph idx="1"/>
          </p:nvPr>
        </p:nvSpPr>
        <p:spPr>
          <a:xfrm>
            <a:off x="152400" y="2209800"/>
            <a:ext cx="8762999" cy="4495800"/>
          </a:xfrm>
        </p:spPr>
        <p:txBody>
          <a:bodyPr>
            <a:noAutofit/>
          </a:bodyPr>
          <a:lstStyle/>
          <a:p>
            <a:pPr marL="0" indent="0">
              <a:buNone/>
            </a:pPr>
            <a:r>
              <a:rPr lang="en-US" sz="1400" b="1" dirty="0"/>
              <a:t>§ 478.99 Certain prohibited sales or deliveries</a:t>
            </a:r>
          </a:p>
          <a:p>
            <a:r>
              <a:rPr lang="en-US" sz="1400" dirty="0"/>
              <a:t>(a) </a:t>
            </a:r>
            <a:r>
              <a:rPr lang="en-US" sz="1400" b="1" dirty="0"/>
              <a:t>Interstate sales or deliveries. </a:t>
            </a:r>
            <a:r>
              <a:rPr lang="en-US" sz="1400" dirty="0"/>
              <a:t>A licensed importer, licensed manufacturer, licensed dealer, or licensed collector shall not sell or deliver any firearm to any person not licensed under this part and who the licensee knows or has reasonable cause to believe does not reside in (or if a corporation or other business entity, does not maintain a place of business in) the State in which the licensee's place of business or activity is located: Provided, That the foregoing provisions of this paragraph (1) shall not apply to the sale or delivery of a rifle or shotgun (curio or relic, in the case of a licensed collector) to a resident of a State other than the State in which the licensee's place of business or collection premises is located if the requirements of § 478.96(c) are fully met, and (2) shall not apply to the loan or rental of a firearm to any person for temporary use for lawful sporting purposes </a:t>
            </a:r>
          </a:p>
        </p:txBody>
      </p:sp>
    </p:spTree>
    <p:extLst>
      <p:ext uri="{BB962C8B-B14F-4D97-AF65-F5344CB8AC3E}">
        <p14:creationId xmlns:p14="http://schemas.microsoft.com/office/powerpoint/2010/main" val="140232978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41" y="2489200"/>
            <a:ext cx="6982159" cy="3530600"/>
          </a:xfrm>
        </p:spPr>
        <p:txBody>
          <a:bodyPr>
            <a:normAutofit/>
          </a:bodyPr>
          <a:lstStyle/>
          <a:p>
            <a:r>
              <a:rPr lang="en-US" sz="1400" dirty="0"/>
              <a:t>(b) </a:t>
            </a:r>
            <a:r>
              <a:rPr lang="en-US" sz="1400" b="1" dirty="0"/>
              <a:t>Sales or deliveries to underage persons. </a:t>
            </a:r>
            <a:r>
              <a:rPr lang="en-US" sz="1400" dirty="0"/>
              <a:t>A licensed importer, licensed manufacturer, licensed dealer, or licensed collector shall not sell or deliver (1) any firearm or ammunition to any individual who the importer, manufacturer, dealer, or collector knows or has reasonable cause to believe is less than 18 years of age, and, if the firearm, or ammunition, is other than a shotgun or rifle, or ammunition for a shotgun or rifle, to any individual who the importer, manufacturer, dealer, or collector knows or has reasonable cause to believe is less than 21 years of age, or (2) any firearm to any person in any State where the purchase or possession by such person of such firearm would be in violation of any State law or any published ordinance applicable at the place of sale, delivery, or other disposition, unless the importer, manufacturer, dealer, or collector knows or has reasonable cause to believe that the purchase or possession would not be in violation of such State law or such published ordinance. </a:t>
            </a:r>
          </a:p>
          <a:p>
            <a:endParaRPr lang="en-US" sz="1400" dirty="0"/>
          </a:p>
          <a:p>
            <a:endParaRPr lang="en-US" sz="1400" dirty="0"/>
          </a:p>
        </p:txBody>
      </p:sp>
      <p:sp>
        <p:nvSpPr>
          <p:cNvPr id="5" name="Title 1"/>
          <p:cNvSpPr>
            <a:spLocks noGrp="1"/>
          </p:cNvSpPr>
          <p:nvPr>
            <p:ph type="title"/>
          </p:nvPr>
        </p:nvSpPr>
        <p:spPr>
          <a:xfrm>
            <a:off x="457200" y="838200"/>
            <a:ext cx="6781800" cy="914400"/>
          </a:xfrm>
        </p:spPr>
        <p:txBody>
          <a:bodyPr/>
          <a:lstStyle/>
          <a:p>
            <a:pPr algn="ctr"/>
            <a:r>
              <a:rPr lang="en-US" dirty="0"/>
              <a:t>27 CFR Part 478 – Subpart F – </a:t>
            </a:r>
            <a:r>
              <a:rPr lang="en-US" sz="3600" b="1" dirty="0"/>
              <a:t>Conduct of Business</a:t>
            </a:r>
            <a:br>
              <a:rPr lang="en-US" sz="3600" b="1" dirty="0"/>
            </a:br>
            <a:r>
              <a:rPr lang="en-US" sz="2000" dirty="0"/>
              <a:t>Continued</a:t>
            </a:r>
          </a:p>
        </p:txBody>
      </p:sp>
    </p:spTree>
    <p:extLst>
      <p:ext uri="{BB962C8B-B14F-4D97-AF65-F5344CB8AC3E}">
        <p14:creationId xmlns:p14="http://schemas.microsoft.com/office/powerpoint/2010/main" val="147985475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99118" y="2228537"/>
            <a:ext cx="8060249" cy="2172266"/>
          </a:xfrm>
        </p:spPr>
        <p:txBody>
          <a:bodyPr/>
          <a:lstStyle/>
          <a:p>
            <a:pPr eaLnBrk="1" hangingPunct="1"/>
            <a:r>
              <a:rPr lang="en-US" altLang="en-US" sz="4051" dirty="0">
                <a:ln>
                  <a:noFill/>
                </a:ln>
              </a:rPr>
              <a:t>ILLINOIS STATUTES </a:t>
            </a:r>
            <a:r>
              <a:rPr lang="en-US" altLang="en-US" sz="4051" dirty="0"/>
              <a:t>AND</a:t>
            </a:r>
            <a:r>
              <a:rPr lang="en-US" altLang="en-US" sz="4051" dirty="0">
                <a:ln>
                  <a:noFill/>
                </a:ln>
              </a:rPr>
              <a:t> REGULATIONS</a:t>
            </a:r>
          </a:p>
        </p:txBody>
      </p:sp>
      <p:pic>
        <p:nvPicPr>
          <p:cNvPr id="4" name="Picture 9" descr="ISP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74" y="241300"/>
            <a:ext cx="21903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349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2"/>
          <p:cNvSpPr>
            <a:spLocks noGrp="1"/>
          </p:cNvSpPr>
          <p:nvPr>
            <p:ph type="title"/>
          </p:nvPr>
        </p:nvSpPr>
        <p:spPr/>
        <p:txBody>
          <a:bodyPr/>
          <a:lstStyle/>
          <a:p>
            <a:pPr algn="ctr" eaLnBrk="1" hangingPunct="1"/>
            <a:r>
              <a:rPr lang="en-US" altLang="en-US" dirty="0">
                <a:ln>
                  <a:noFill/>
                </a:ln>
              </a:rPr>
              <a:t>430 ILCS 65/1.1</a:t>
            </a:r>
            <a:br>
              <a:rPr lang="en-US" altLang="en-US" dirty="0">
                <a:ln>
                  <a:noFill/>
                </a:ln>
              </a:rPr>
            </a:br>
            <a:r>
              <a:rPr lang="en-US" altLang="en-US" sz="3600" b="1" dirty="0">
                <a:ln>
                  <a:noFill/>
                </a:ln>
              </a:rPr>
              <a:t>Firearm Defined</a:t>
            </a:r>
          </a:p>
        </p:txBody>
      </p:sp>
      <p:sp>
        <p:nvSpPr>
          <p:cNvPr id="10243" name="Content Placeholder 1"/>
          <p:cNvSpPr>
            <a:spLocks noGrp="1"/>
          </p:cNvSpPr>
          <p:nvPr>
            <p:ph idx="1"/>
          </p:nvPr>
        </p:nvSpPr>
        <p:spPr>
          <a:xfrm>
            <a:off x="866441" y="2489200"/>
            <a:ext cx="7363159" cy="3530600"/>
          </a:xfrm>
        </p:spPr>
        <p:txBody>
          <a:bodyPr>
            <a:normAutofit/>
          </a:bodyPr>
          <a:lstStyle/>
          <a:p>
            <a:pPr indent="0" algn="just" eaLnBrk="1" hangingPunct="1">
              <a:buFont typeface="Arial" panose="020B0604020202020204" pitchFamily="34" charset="0"/>
              <a:buNone/>
            </a:pPr>
            <a:r>
              <a:rPr lang="en-US" altLang="en-US" sz="2000" b="1" dirty="0"/>
              <a:t>“Firearm” </a:t>
            </a:r>
            <a:r>
              <a:rPr lang="en-US" altLang="en-US" sz="2000" dirty="0"/>
              <a:t>means any device, by whatever name known, which is designed to expel a projectile or projectiles by the action of an explosion, expansion of gas or escape of gas, </a:t>
            </a:r>
          </a:p>
          <a:p>
            <a:pPr lvl="1" algn="just" eaLnBrk="1" hangingPunct="1"/>
            <a:r>
              <a:rPr lang="en-US" altLang="en-US" sz="2000" dirty="0"/>
              <a:t>Any pneumatic gun, spring gun, paint ball gun or B-B gun which expels a single globular projectile exceeding .18 inches in diameter and which has a minimum muzzle velocity of more than 700 feet per second is considered a firearm.</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724383" y="914400"/>
            <a:ext cx="6448760" cy="709865"/>
          </a:xfrm>
        </p:spPr>
        <p:txBody>
          <a:bodyPr>
            <a:normAutofit fontScale="90000"/>
          </a:bodyPr>
          <a:lstStyle/>
          <a:p>
            <a:pPr algn="ctr" eaLnBrk="1" hangingPunct="1"/>
            <a:r>
              <a:rPr lang="en-US" altLang="en-US" b="1" dirty="0">
                <a:ln>
                  <a:noFill/>
                </a:ln>
              </a:rPr>
              <a:t>FOID Card Required </a:t>
            </a:r>
            <a:br>
              <a:rPr lang="en-US" altLang="en-US" b="1" dirty="0">
                <a:ln>
                  <a:noFill/>
                </a:ln>
              </a:rPr>
            </a:br>
            <a:r>
              <a:rPr lang="en-US" altLang="en-US" b="1" dirty="0">
                <a:ln>
                  <a:noFill/>
                </a:ln>
              </a:rPr>
              <a:t>for Transfer of:</a:t>
            </a:r>
          </a:p>
        </p:txBody>
      </p:sp>
      <p:sp>
        <p:nvSpPr>
          <p:cNvPr id="11267" name="Content Placeholder 2"/>
          <p:cNvSpPr>
            <a:spLocks noGrp="1"/>
          </p:cNvSpPr>
          <p:nvPr>
            <p:ph idx="1"/>
          </p:nvPr>
        </p:nvSpPr>
        <p:spPr>
          <a:xfrm>
            <a:off x="866441" y="2489200"/>
            <a:ext cx="7058359" cy="3530600"/>
          </a:xfrm>
        </p:spPr>
        <p:txBody>
          <a:bodyPr>
            <a:normAutofit/>
          </a:bodyPr>
          <a:lstStyle/>
          <a:p>
            <a:pPr eaLnBrk="1" hangingPunct="1"/>
            <a:r>
              <a:rPr lang="en-US" altLang="en-US" sz="2000" dirty="0"/>
              <a:t>All Firearms</a:t>
            </a:r>
          </a:p>
          <a:p>
            <a:pPr eaLnBrk="1" hangingPunct="1"/>
            <a:r>
              <a:rPr lang="en-US" altLang="en-US" sz="2000" dirty="0"/>
              <a:t>Ammunition</a:t>
            </a:r>
          </a:p>
          <a:p>
            <a:pPr eaLnBrk="1" hangingPunct="1"/>
            <a:r>
              <a:rPr lang="en-US" altLang="en-US" sz="2000" dirty="0"/>
              <a:t>Muzzleloader</a:t>
            </a:r>
          </a:p>
          <a:p>
            <a:pPr eaLnBrk="1" hangingPunct="1"/>
            <a:r>
              <a:rPr lang="en-US" altLang="en-US" sz="2000" dirty="0"/>
              <a:t>Stun Gun/Taser</a:t>
            </a:r>
          </a:p>
          <a:p>
            <a:pPr eaLnBrk="1" hangingPunct="1"/>
            <a:r>
              <a:rPr lang="en-US" altLang="en-US" sz="2000" dirty="0"/>
              <a:t>Pellet/B-B Gun – exceeding .18 inch in bore diameter and a maximum muzzle velocity of 700 or more feet per second</a:t>
            </a:r>
          </a:p>
          <a:p>
            <a:pPr eaLnBrk="1" hangingPunct="1"/>
            <a:r>
              <a:rPr lang="en-US" altLang="en-US" sz="2000" dirty="0"/>
              <a:t>Switchblade/Spring-loaded Knife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894744" y="685800"/>
            <a:ext cx="6343202" cy="709865"/>
          </a:xfrm>
        </p:spPr>
        <p:txBody>
          <a:bodyPr/>
          <a:lstStyle/>
          <a:p>
            <a:pPr algn="ctr" eaLnBrk="1" hangingPunct="1"/>
            <a:r>
              <a:rPr lang="en-US" altLang="en-US" dirty="0">
                <a:ln>
                  <a:noFill/>
                </a:ln>
              </a:rPr>
              <a:t>430 ILCS 65/3</a:t>
            </a:r>
            <a:br>
              <a:rPr lang="en-US" altLang="en-US" dirty="0">
                <a:ln>
                  <a:noFill/>
                </a:ln>
              </a:rPr>
            </a:br>
            <a:r>
              <a:rPr lang="en-US" altLang="en-US" dirty="0">
                <a:ln>
                  <a:noFill/>
                </a:ln>
              </a:rPr>
              <a:t> </a:t>
            </a:r>
            <a:r>
              <a:rPr lang="en-US" altLang="en-US" sz="3600" b="1" dirty="0">
                <a:ln>
                  <a:noFill/>
                </a:ln>
              </a:rPr>
              <a:t>Requisites for Transfer</a:t>
            </a:r>
          </a:p>
        </p:txBody>
      </p:sp>
      <p:sp>
        <p:nvSpPr>
          <p:cNvPr id="11267" name="Content Placeholder 2"/>
          <p:cNvSpPr>
            <a:spLocks noGrp="1"/>
          </p:cNvSpPr>
          <p:nvPr>
            <p:ph idx="1"/>
          </p:nvPr>
        </p:nvSpPr>
        <p:spPr>
          <a:xfrm>
            <a:off x="866441" y="2489200"/>
            <a:ext cx="7210759" cy="3530600"/>
          </a:xfrm>
        </p:spPr>
        <p:txBody>
          <a:bodyPr>
            <a:normAutofit lnSpcReduction="10000"/>
          </a:bodyPr>
          <a:lstStyle/>
          <a:p>
            <a:pPr eaLnBrk="1" hangingPunct="1"/>
            <a:r>
              <a:rPr lang="en-US" altLang="en-US" dirty="0"/>
              <a:t>Except as provided in Section 3a, </a:t>
            </a:r>
            <a:r>
              <a:rPr lang="en-US" altLang="en-US" b="1" dirty="0"/>
              <a:t>no person may knowingly transfer, or cause to be transferred, any firearm, firearm ammunition, stun gun, or taser to any person within this State unless the transferee with whom he deals displays either: (1) a currently valid Firearm Owner's Identification Card </a:t>
            </a:r>
            <a:r>
              <a:rPr lang="en-US" altLang="en-US" dirty="0"/>
              <a:t>which has previously been issued in his or her name by the Department of State Police under the provisions of this Act; </a:t>
            </a:r>
            <a:r>
              <a:rPr lang="en-US" altLang="en-US" b="1" dirty="0"/>
              <a:t>or (2) a currently valid license to carry a concealed firearm </a:t>
            </a:r>
            <a:r>
              <a:rPr lang="en-US" altLang="en-US" dirty="0"/>
              <a:t>which has previously been issued in his or her name by the Department of State Police under the Firearm Concealed Carry Act. In addition, all firearm, stun gun, and taser transfers by federally licensed firearm dealers are subject to Section 3.1.</a:t>
            </a:r>
          </a:p>
        </p:txBody>
      </p:sp>
    </p:spTree>
    <p:extLst>
      <p:ext uri="{BB962C8B-B14F-4D97-AF65-F5344CB8AC3E}">
        <p14:creationId xmlns:p14="http://schemas.microsoft.com/office/powerpoint/2010/main" val="14017400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6324599" cy="533400"/>
          </a:xfrm>
        </p:spPr>
        <p:txBody>
          <a:bodyPr/>
          <a:lstStyle/>
          <a:p>
            <a:pPr algn="ctr"/>
            <a:r>
              <a:rPr lang="en-US" dirty="0"/>
              <a:t>Training Objectives: </a:t>
            </a:r>
            <a:br>
              <a:rPr lang="en-US" dirty="0"/>
            </a:br>
            <a:r>
              <a:rPr lang="en-US" sz="2400" dirty="0"/>
              <a:t>Federal/State Statutes and Regulations</a:t>
            </a:r>
            <a:endParaRPr lang="en-US" sz="2400" b="1" dirty="0"/>
          </a:p>
        </p:txBody>
      </p:sp>
      <p:sp>
        <p:nvSpPr>
          <p:cNvPr id="3" name="Content Placeholder 2"/>
          <p:cNvSpPr>
            <a:spLocks noGrp="1"/>
          </p:cNvSpPr>
          <p:nvPr>
            <p:ph idx="1"/>
          </p:nvPr>
        </p:nvSpPr>
        <p:spPr>
          <a:xfrm>
            <a:off x="457200" y="2438400"/>
            <a:ext cx="8381999" cy="4114800"/>
          </a:xfrm>
        </p:spPr>
        <p:txBody>
          <a:bodyPr>
            <a:noAutofit/>
          </a:bodyPr>
          <a:lstStyle/>
          <a:p>
            <a:r>
              <a:rPr lang="en-US" sz="1400" dirty="0"/>
              <a:t>Review of Federal Statutes and Regulations:</a:t>
            </a:r>
          </a:p>
          <a:p>
            <a:pPr lvl="1"/>
            <a:r>
              <a:rPr lang="en-US" sz="1200" dirty="0"/>
              <a:t>Unlawful Acts</a:t>
            </a:r>
          </a:p>
          <a:p>
            <a:pPr lvl="1"/>
            <a:r>
              <a:rPr lang="en-US" sz="1200" dirty="0"/>
              <a:t>Licensing</a:t>
            </a:r>
          </a:p>
          <a:p>
            <a:pPr lvl="1"/>
            <a:r>
              <a:rPr lang="en-US" sz="1200" dirty="0"/>
              <a:t>Conduct of Business   </a:t>
            </a:r>
          </a:p>
          <a:p>
            <a:pPr marL="402336" lvl="1" indent="0">
              <a:buNone/>
            </a:pPr>
            <a:endParaRPr lang="en-US" sz="1000" dirty="0"/>
          </a:p>
          <a:p>
            <a:r>
              <a:rPr lang="en-US" sz="1400" dirty="0"/>
              <a:t>Review of Illinois Statutes and Regulations (various statutes including but not limited to):</a:t>
            </a:r>
          </a:p>
          <a:p>
            <a:pPr lvl="1"/>
            <a:r>
              <a:rPr lang="en-US" sz="1200" dirty="0"/>
              <a:t>Transfers to Out-of-State Residents</a:t>
            </a:r>
          </a:p>
          <a:p>
            <a:pPr lvl="1"/>
            <a:r>
              <a:rPr lang="en-US" sz="1200" dirty="0"/>
              <a:t>Unlawful Sale or Delivery of Firearms</a:t>
            </a:r>
          </a:p>
          <a:p>
            <a:pPr lvl="1"/>
            <a:r>
              <a:rPr lang="en-US" sz="1200" dirty="0"/>
              <a:t>Register of Sales by Dealers</a:t>
            </a:r>
          </a:p>
          <a:p>
            <a:pPr lvl="1"/>
            <a:r>
              <a:rPr lang="en-US" sz="1200" dirty="0"/>
              <a:t>Transfer of Firearms </a:t>
            </a:r>
          </a:p>
          <a:p>
            <a:pPr lvl="1"/>
            <a:r>
              <a:rPr lang="en-US" sz="1200" dirty="0"/>
              <a:t>Compassionate Use of Medical Cannabis Pilot Program Act</a:t>
            </a:r>
          </a:p>
          <a:p>
            <a:pPr lvl="1"/>
            <a:r>
              <a:rPr lang="en-US" sz="1200" dirty="0"/>
              <a:t>Person to Person Firearm Transfers</a:t>
            </a:r>
          </a:p>
          <a:p>
            <a:pPr lvl="1"/>
            <a:r>
              <a:rPr lang="en-US" sz="1200" dirty="0"/>
              <a:t>Straw Purchasing </a:t>
            </a:r>
          </a:p>
        </p:txBody>
      </p:sp>
    </p:spTree>
    <p:extLst>
      <p:ext uri="{BB962C8B-B14F-4D97-AF65-F5344CB8AC3E}">
        <p14:creationId xmlns:p14="http://schemas.microsoft.com/office/powerpoint/2010/main" val="63556939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14400"/>
            <a:ext cx="6752442" cy="596901"/>
          </a:xfrm>
        </p:spPr>
        <p:txBody>
          <a:bodyPr/>
          <a:lstStyle/>
          <a:p>
            <a:pPr algn="ctr"/>
            <a:r>
              <a:rPr lang="en-US" dirty="0"/>
              <a:t>430 ILCS 65/3a</a:t>
            </a:r>
            <a:br>
              <a:rPr lang="en-US" dirty="0"/>
            </a:br>
            <a:r>
              <a:rPr lang="en-US" b="1" dirty="0"/>
              <a:t>Regarding Transfers to</a:t>
            </a:r>
            <a:br>
              <a:rPr lang="en-US" b="1" dirty="0"/>
            </a:br>
            <a:r>
              <a:rPr lang="en-US" b="1" dirty="0"/>
              <a:t> Out of State Residents</a:t>
            </a:r>
          </a:p>
        </p:txBody>
      </p:sp>
      <p:sp>
        <p:nvSpPr>
          <p:cNvPr id="3" name="Content Placeholder 2"/>
          <p:cNvSpPr>
            <a:spLocks noGrp="1"/>
          </p:cNvSpPr>
          <p:nvPr>
            <p:ph idx="1"/>
          </p:nvPr>
        </p:nvSpPr>
        <p:spPr>
          <a:xfrm>
            <a:off x="866441" y="2489200"/>
            <a:ext cx="7205997" cy="3530600"/>
          </a:xfrm>
        </p:spPr>
        <p:txBody>
          <a:bodyPr>
            <a:normAutofit/>
          </a:bodyPr>
          <a:lstStyle/>
          <a:p>
            <a:r>
              <a:rPr lang="en-US" sz="2000" dirty="0"/>
              <a:t>This section of FOID governs firearm transfers to out-of-state residents within Illinois.</a:t>
            </a:r>
          </a:p>
          <a:p>
            <a:r>
              <a:rPr lang="en-US" sz="2000" dirty="0"/>
              <a:t>There is a transfer agreement with the contiguous or bordering states – Indiana, Wisconsin, Missouri, Iowa and Kentucky. This allows residents of those states to purchase long guns and long gun ammunition.</a:t>
            </a:r>
          </a:p>
          <a:p>
            <a:r>
              <a:rPr lang="en-US" sz="2000" dirty="0"/>
              <a:t>Individuals from non-bordering states are able to purchase long guns and long gun ammunition if they possess a valid Illinois Non-resident Hunting License. </a:t>
            </a:r>
          </a:p>
        </p:txBody>
      </p:sp>
    </p:spTree>
    <p:extLst>
      <p:ext uri="{BB962C8B-B14F-4D97-AF65-F5344CB8AC3E}">
        <p14:creationId xmlns:p14="http://schemas.microsoft.com/office/powerpoint/2010/main" val="155679893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1295400"/>
            <a:ext cx="6600042" cy="417764"/>
          </a:xfrm>
        </p:spPr>
        <p:txBody>
          <a:bodyPr>
            <a:normAutofit fontScale="90000"/>
          </a:bodyPr>
          <a:lstStyle/>
          <a:p>
            <a:pPr algn="ctr"/>
            <a:r>
              <a:rPr lang="en-US" altLang="en-US" dirty="0"/>
              <a:t>720 ILCS 5/24-3(A)(g)</a:t>
            </a:r>
            <a:br>
              <a:rPr lang="en-US" altLang="en-US" dirty="0"/>
            </a:br>
            <a:r>
              <a:rPr lang="en-US" altLang="en-US" b="1" dirty="0">
                <a:ln>
                  <a:noFill/>
                </a:ln>
              </a:rPr>
              <a:t>Unlawful Sale or Delivery of Firearms</a:t>
            </a:r>
            <a:br>
              <a:rPr lang="en-US" altLang="en-US" dirty="0">
                <a:ln>
                  <a:noFill/>
                </a:ln>
              </a:rPr>
            </a:br>
            <a:endParaRPr lang="en-US" altLang="en-US" dirty="0">
              <a:ln>
                <a:noFill/>
              </a:ln>
            </a:endParaRPr>
          </a:p>
        </p:txBody>
      </p:sp>
      <p:sp>
        <p:nvSpPr>
          <p:cNvPr id="12291" name="Content Placeholder 2"/>
          <p:cNvSpPr>
            <a:spLocks noGrp="1"/>
          </p:cNvSpPr>
          <p:nvPr>
            <p:ph idx="1"/>
          </p:nvPr>
        </p:nvSpPr>
        <p:spPr>
          <a:xfrm>
            <a:off x="838200" y="2209800"/>
            <a:ext cx="7134559" cy="3530600"/>
          </a:xfrm>
        </p:spPr>
        <p:txBody>
          <a:bodyPr/>
          <a:lstStyle/>
          <a:p>
            <a:pPr eaLnBrk="1" hangingPunct="1"/>
            <a:r>
              <a:rPr lang="en-US" altLang="en-US" sz="2000" dirty="0"/>
              <a:t>(g) </a:t>
            </a:r>
            <a:r>
              <a:rPr lang="en-US" altLang="en-US" sz="2000" b="1" dirty="0"/>
              <a:t>Delivers any firearm</a:t>
            </a:r>
            <a:r>
              <a:rPr lang="en-US" altLang="en-US" sz="2000" dirty="0"/>
              <a:t>, incidental to a sale, without withholding delivery of the firearm </a:t>
            </a:r>
            <a:r>
              <a:rPr lang="en-US" altLang="en-US" sz="2000" b="1" dirty="0"/>
              <a:t>for at least 72 hours </a:t>
            </a:r>
            <a:r>
              <a:rPr lang="en-US" altLang="en-US" sz="2000" dirty="0"/>
              <a:t>after application for its purchase has been made, or delivers a stun gun or taser, incidental to a sale, without withholding delivery of the stun gun or taser for at least 24 hours after application for its purchase has been made. </a:t>
            </a:r>
          </a:p>
          <a:p>
            <a:r>
              <a:rPr lang="en-US" altLang="en-US" sz="2000" dirty="0"/>
              <a:t>For purposes of this paragraph (g), "application" means when the buyer and seller reach an agreement to purchase/transfer a firearm.</a:t>
            </a:r>
          </a:p>
          <a:p>
            <a:pPr eaLnBrk="1" hangingPunct="1"/>
            <a:endParaRPr lang="en-US" altLang="en-US" dirty="0"/>
          </a:p>
          <a:p>
            <a:pPr eaLnBrk="1" hangingPunct="1"/>
            <a:endParaRPr lang="en-US" altLang="en-US" dirty="0"/>
          </a:p>
        </p:txBody>
      </p:sp>
      <p:pic>
        <p:nvPicPr>
          <p:cNvPr id="1229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5486400"/>
            <a:ext cx="1134961" cy="113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143000"/>
            <a:ext cx="6600043" cy="709865"/>
          </a:xfrm>
        </p:spPr>
        <p:txBody>
          <a:bodyPr>
            <a:normAutofit fontScale="90000"/>
          </a:bodyPr>
          <a:lstStyle/>
          <a:p>
            <a:pPr algn="ctr"/>
            <a:r>
              <a:rPr lang="en-US" altLang="en-US" dirty="0"/>
              <a:t>720 ILCS 5/24-3(A)(g)(1)</a:t>
            </a:r>
            <a:br>
              <a:rPr lang="en-US" altLang="en-US" dirty="0"/>
            </a:br>
            <a:r>
              <a:rPr lang="en-US" altLang="en-US" b="1" dirty="0"/>
              <a:t>Unlawful </a:t>
            </a:r>
            <a:r>
              <a:rPr lang="en-US" altLang="en-US" b="1" dirty="0">
                <a:ln>
                  <a:noFill/>
                </a:ln>
              </a:rPr>
              <a:t>Sale or Delivery of Firearms</a:t>
            </a:r>
            <a:br>
              <a:rPr lang="en-US" altLang="en-US" b="1" dirty="0">
                <a:ln>
                  <a:noFill/>
                </a:ln>
              </a:rPr>
            </a:br>
            <a:endParaRPr lang="en-US" altLang="en-US" b="1" dirty="0">
              <a:ln>
                <a:noFill/>
              </a:ln>
            </a:endParaRPr>
          </a:p>
        </p:txBody>
      </p:sp>
      <p:sp>
        <p:nvSpPr>
          <p:cNvPr id="14339" name="Content Placeholder 2"/>
          <p:cNvSpPr>
            <a:spLocks noGrp="1"/>
          </p:cNvSpPr>
          <p:nvPr>
            <p:ph idx="1"/>
          </p:nvPr>
        </p:nvSpPr>
        <p:spPr>
          <a:xfrm>
            <a:off x="866441" y="2489200"/>
            <a:ext cx="7286959" cy="3530600"/>
          </a:xfrm>
        </p:spPr>
        <p:txBody>
          <a:bodyPr>
            <a:normAutofit fontScale="85000" lnSpcReduction="20000"/>
          </a:bodyPr>
          <a:lstStyle/>
          <a:p>
            <a:pPr marL="0" indent="0" eaLnBrk="1" hangingPunct="1">
              <a:buNone/>
            </a:pPr>
            <a:r>
              <a:rPr lang="en-US" altLang="en-US" sz="2200" dirty="0"/>
              <a:t>Continued - </a:t>
            </a:r>
          </a:p>
          <a:p>
            <a:pPr eaLnBrk="1" hangingPunct="1"/>
            <a:r>
              <a:rPr lang="en-US" altLang="en-US" sz="2200" dirty="0"/>
              <a:t>However, this paragraph (g) does not apply to: (1) the sale of a firearm to a law enforcement officer if the seller of the firearm knows that the person to whom he or she is selling the firearm is a law enforcement officer or the sale of a firearm to a person who desires to purchase a firearm for use in promoting the public interest incident to his or her employment as a bank guard, armed truck guard, or other similar employment;</a:t>
            </a:r>
          </a:p>
          <a:p>
            <a:pPr eaLnBrk="1" hangingPunct="1"/>
            <a:endParaRPr lang="en-US" altLang="en-US" dirty="0"/>
          </a:p>
          <a:p>
            <a:pPr eaLnBrk="1" hangingPunct="1"/>
            <a:r>
              <a:rPr lang="en-US" altLang="en-US" sz="2200" b="1" dirty="0">
                <a:solidFill>
                  <a:srgbClr val="92D050"/>
                </a:solidFill>
              </a:rPr>
              <a:t>NOTE:</a:t>
            </a:r>
            <a:r>
              <a:rPr lang="en-US" altLang="en-US" sz="2200" b="1" dirty="0"/>
              <a:t>  ONCE THE WAITING PERIOD HAS BEEN MET, YOU MUST STILL HAVE AN ISP APPROVAL FOR THE FTIP TRANSACTION </a:t>
            </a:r>
            <a:r>
              <a:rPr lang="en-US" altLang="en-US" sz="2200" b="1" u="sng" dirty="0"/>
              <a:t>BEFORE</a:t>
            </a:r>
            <a:r>
              <a:rPr lang="en-US" altLang="en-US" sz="2200" b="1" dirty="0"/>
              <a:t> RELEASING THE FIREARM.</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9114" y="533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3"/>
          <p:cNvSpPr>
            <a:spLocks noGrp="1"/>
          </p:cNvSpPr>
          <p:nvPr>
            <p:ph type="title"/>
          </p:nvPr>
        </p:nvSpPr>
        <p:spPr/>
        <p:txBody>
          <a:bodyPr/>
          <a:lstStyle/>
          <a:p>
            <a:pPr algn="ctr" eaLnBrk="1" hangingPunct="1"/>
            <a:r>
              <a:rPr lang="en-US" altLang="en-US" b="1" dirty="0">
                <a:ln>
                  <a:noFill/>
                </a:ln>
              </a:rPr>
              <a:t>World Shooting &amp; Recreation Complex Exemptions  </a:t>
            </a:r>
            <a:br>
              <a:rPr lang="en-US" altLang="en-US" dirty="0">
                <a:ln>
                  <a:noFill/>
                </a:ln>
              </a:rPr>
            </a:br>
            <a:r>
              <a:rPr lang="en-US" altLang="en-US" dirty="0">
                <a:ln>
                  <a:noFill/>
                </a:ln>
              </a:rPr>
              <a:t>720 ILCS 5/24-3 (A)(g)(5)(g)</a:t>
            </a:r>
          </a:p>
        </p:txBody>
      </p:sp>
      <p:sp>
        <p:nvSpPr>
          <p:cNvPr id="15363" name="Content Placeholder 4"/>
          <p:cNvSpPr>
            <a:spLocks noGrp="1"/>
          </p:cNvSpPr>
          <p:nvPr>
            <p:ph idx="1"/>
          </p:nvPr>
        </p:nvSpPr>
        <p:spPr>
          <a:xfrm>
            <a:off x="57150" y="2286000"/>
            <a:ext cx="7639050" cy="4267200"/>
          </a:xfrm>
        </p:spPr>
        <p:txBody>
          <a:bodyPr>
            <a:normAutofit/>
          </a:bodyPr>
          <a:lstStyle/>
          <a:p>
            <a:pPr eaLnBrk="1" hangingPunct="1"/>
            <a:r>
              <a:rPr lang="en-US" altLang="en-US" sz="1400" dirty="0"/>
              <a:t>The transfer or sale of any rifle, shotgun, or other long gun to a resident registered competitor or attendee or non-resident registered competitor or attendee by any dealer licensed as a federal firearms dealer under Section 923 of the federal Gun Control Act of 1968 at competitive shooting events held at the World Shooting &amp; Recreation Complex (WSRC) sanctioned by a national governing body. For purposes of transfers or sales under subparagraph (5) of this paragraph (g), the Department of Natural Resources shall give notice to the Department of State Police at least 30 calendar days prior to any competitive shooting events at the World Shooting Complex sanctioned by a national governing body. The notification shall be made on a form prescribed by the Department of State Police. </a:t>
            </a:r>
            <a:r>
              <a:rPr lang="en-US" altLang="en-US" sz="1400" b="1" dirty="0"/>
              <a:t>The sanctioning body shall provide a list of all registered competitors and attendees at least 24 hours before the events to the Department of State Police. Any changes to the list of registered competitors and attendees shall be forwarded to the Department of State Police as soon as practicable</a:t>
            </a:r>
            <a:r>
              <a:rPr lang="en-US" altLang="en-US" sz="1400" dirty="0"/>
              <a:t>. The Department of State Police must destroy the list of registered competitors and attendees no later than 30 days after the date of the event. </a:t>
            </a:r>
            <a:r>
              <a:rPr lang="en-US" altLang="en-US" sz="1400" b="1" dirty="0"/>
              <a:t>Nothing in this paragraph (g) relieves a federally licensed firearm dealer from the requirements of conducting a NICS background check through the </a:t>
            </a:r>
            <a:r>
              <a:rPr lang="en-US" altLang="en-US" sz="1400" b="1" u="sng" dirty="0"/>
              <a:t>Illinois Point of Contact </a:t>
            </a:r>
            <a:r>
              <a:rPr lang="en-US" altLang="en-US" sz="1400" b="1" dirty="0"/>
              <a:t>under 18 U.S.C. 922(t).</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altLang="en-US" dirty="0">
                <a:ln>
                  <a:noFill/>
                </a:ln>
              </a:rPr>
              <a:t>720 ILCS 5/24-3(A)(h)</a:t>
            </a:r>
            <a:br>
              <a:rPr lang="en-US" altLang="en-US" dirty="0">
                <a:ln>
                  <a:noFill/>
                </a:ln>
              </a:rPr>
            </a:br>
            <a:r>
              <a:rPr lang="en-US" altLang="en-US" b="1" dirty="0">
                <a:ln>
                  <a:noFill/>
                </a:ln>
              </a:rPr>
              <a:t>Melting Point</a:t>
            </a:r>
          </a:p>
        </p:txBody>
      </p:sp>
      <p:sp>
        <p:nvSpPr>
          <p:cNvPr id="3" name="Content Placeholder 2"/>
          <p:cNvSpPr>
            <a:spLocks noGrp="1"/>
          </p:cNvSpPr>
          <p:nvPr>
            <p:ph idx="1"/>
          </p:nvPr>
        </p:nvSpPr>
        <p:spPr>
          <a:xfrm>
            <a:off x="866440" y="2438400"/>
            <a:ext cx="7134559" cy="4292600"/>
          </a:xfrm>
        </p:spPr>
        <p:txBody>
          <a:bodyPr rtlCol="0">
            <a:noAutofit/>
          </a:bodyPr>
          <a:lstStyle/>
          <a:p>
            <a:pPr eaLnBrk="1" fontAlgn="auto" hangingPunct="1">
              <a:spcAft>
                <a:spcPts val="0"/>
              </a:spcAft>
              <a:defRPr/>
            </a:pPr>
            <a:r>
              <a:rPr lang="en-US" dirty="0"/>
              <a:t>While holding any license as a dealer, importer, manufacturer or pawnbroker under the federal Gun Control Act of 1968, manufactures, sells or delivers to any unlicensed person a handgun having a barrel, slide, frame or receiver which is a die casting of zinc alloy or any other nonhomogeneous metal which will melt or deform at a temperature of less than 800 degrees Fahrenheit. For purposes of this paragraph, (1) "firearm" is defined as in the Firearm Owners Identification Card Act; and (2) "handgun" is defined as a firearm designed to be held and fired by the use of a single hand, and includes a combination of parts from which such a firearm can be assembled. </a:t>
            </a:r>
          </a:p>
          <a:p>
            <a:pPr eaLnBrk="1" fontAlgn="auto" hangingPunct="1">
              <a:spcAft>
                <a:spcPts val="0"/>
              </a:spcAft>
              <a:defRPr/>
            </a:pPr>
            <a:r>
              <a:rPr lang="en-US" dirty="0"/>
              <a:t>This means as an FFL, you must transfer these type of firearms solely outside of Illinois.</a:t>
            </a:r>
          </a:p>
          <a:p>
            <a:pPr eaLnBrk="1" fontAlgn="auto" hangingPunct="1">
              <a:spcAft>
                <a:spcPts val="0"/>
              </a:spcAft>
              <a:defRPr/>
            </a:pPr>
            <a:endParaRPr lang="en-US"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762000"/>
            <a:ext cx="6477000" cy="990600"/>
          </a:xfrm>
        </p:spPr>
        <p:txBody>
          <a:bodyPr>
            <a:normAutofit fontScale="90000"/>
          </a:bodyPr>
          <a:lstStyle/>
          <a:p>
            <a:pPr algn="ctr" eaLnBrk="1" hangingPunct="1"/>
            <a:r>
              <a:rPr lang="en-US" altLang="en-US" dirty="0">
                <a:ln>
                  <a:noFill/>
                </a:ln>
              </a:rPr>
              <a:t>720 ILCS 5/24-4 </a:t>
            </a:r>
            <a:br>
              <a:rPr lang="en-US" altLang="en-US" dirty="0">
                <a:ln>
                  <a:noFill/>
                </a:ln>
              </a:rPr>
            </a:br>
            <a:r>
              <a:rPr lang="en-US" altLang="en-US" sz="3600" b="1" dirty="0">
                <a:ln>
                  <a:noFill/>
                </a:ln>
              </a:rPr>
              <a:t>Register of Sales by Dealer</a:t>
            </a:r>
          </a:p>
        </p:txBody>
      </p:sp>
      <p:sp>
        <p:nvSpPr>
          <p:cNvPr id="3" name="Content Placeholder 2"/>
          <p:cNvSpPr>
            <a:spLocks noGrp="1"/>
          </p:cNvSpPr>
          <p:nvPr>
            <p:ph idx="1"/>
          </p:nvPr>
        </p:nvSpPr>
        <p:spPr>
          <a:xfrm>
            <a:off x="990600" y="2286000"/>
            <a:ext cx="7010400" cy="4426915"/>
          </a:xfrm>
        </p:spPr>
        <p:txBody>
          <a:bodyPr rtlCol="0">
            <a:normAutofit/>
          </a:bodyPr>
          <a:lstStyle/>
          <a:p>
            <a:pPr eaLnBrk="1" fontAlgn="auto" hangingPunct="1">
              <a:spcAft>
                <a:spcPts val="0"/>
              </a:spcAft>
              <a:defRPr/>
            </a:pPr>
            <a:r>
              <a:rPr lang="en-US" dirty="0"/>
              <a:t>(a) Any seller of firearms of a size which may be concealed upon the person, other than a manufacturer selling to a bona fide wholesaler or retailer or a wholesaler selling to a bona fide retailer, shall keep a register of all firearms sold or given away. </a:t>
            </a:r>
          </a:p>
          <a:p>
            <a:pPr eaLnBrk="1" fontAlgn="auto" hangingPunct="1">
              <a:spcAft>
                <a:spcPts val="0"/>
              </a:spcAft>
              <a:defRPr/>
            </a:pPr>
            <a:r>
              <a:rPr lang="en-US" dirty="0"/>
              <a:t>(b) Such register shall contain the date of the sale or gift, the name, address, age and occupation of the person to whom the weapon is sold or given, the price of the weapon, the kind, description and number of the weapon, and the purpose for which it is purchased and obtained. </a:t>
            </a:r>
          </a:p>
          <a:p>
            <a:pPr eaLnBrk="1" fontAlgn="auto" hangingPunct="1">
              <a:spcAft>
                <a:spcPts val="0"/>
              </a:spcAft>
              <a:defRPr/>
            </a:pPr>
            <a:r>
              <a:rPr lang="en-US" dirty="0"/>
              <a:t>(c) Such seller on demand of a peace officer shall produce for inspection the register and allow such peace officer to inspect such register and all stock on hand. </a:t>
            </a:r>
          </a:p>
        </p:txBody>
      </p:sp>
    </p:spTree>
    <p:extLst>
      <p:ext uri="{BB962C8B-B14F-4D97-AF65-F5344CB8AC3E}">
        <p14:creationId xmlns:p14="http://schemas.microsoft.com/office/powerpoint/2010/main" val="384004001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914400"/>
            <a:ext cx="6982160" cy="709865"/>
          </a:xfrm>
        </p:spPr>
        <p:txBody>
          <a:bodyPr>
            <a:normAutofit fontScale="90000"/>
          </a:bodyPr>
          <a:lstStyle/>
          <a:p>
            <a:pPr algn="ctr"/>
            <a:r>
              <a:rPr lang="en-US" altLang="en-US" sz="3600" b="1" dirty="0">
                <a:ln>
                  <a:noFill/>
                </a:ln>
              </a:rPr>
              <a:t>Antique Firearms </a:t>
            </a:r>
            <a:br>
              <a:rPr lang="en-US" altLang="en-US" sz="3100" dirty="0">
                <a:ln>
                  <a:noFill/>
                </a:ln>
              </a:rPr>
            </a:br>
            <a:r>
              <a:rPr lang="en-US" altLang="en-US" sz="3100" dirty="0">
                <a:ln>
                  <a:noFill/>
                </a:ln>
              </a:rPr>
              <a:t>(FOID Act Definition)</a:t>
            </a:r>
            <a:br>
              <a:rPr lang="en-US" altLang="en-US" dirty="0">
                <a:ln>
                  <a:noFill/>
                </a:ln>
              </a:rPr>
            </a:br>
            <a:r>
              <a:rPr lang="en-US" altLang="en-US" sz="2101" dirty="0">
                <a:ln>
                  <a:noFill/>
                </a:ln>
              </a:rPr>
              <a:t> 430 ILCS 65</a:t>
            </a:r>
          </a:p>
        </p:txBody>
      </p:sp>
      <p:sp>
        <p:nvSpPr>
          <p:cNvPr id="18435" name="Content Placeholder 2"/>
          <p:cNvSpPr>
            <a:spLocks noGrp="1"/>
          </p:cNvSpPr>
          <p:nvPr>
            <p:ph idx="1"/>
          </p:nvPr>
        </p:nvSpPr>
        <p:spPr>
          <a:xfrm>
            <a:off x="866441" y="2489200"/>
            <a:ext cx="7363159" cy="3683000"/>
          </a:xfrm>
        </p:spPr>
        <p:txBody>
          <a:bodyPr/>
          <a:lstStyle/>
          <a:p>
            <a:r>
              <a:rPr lang="en-US" altLang="en-US" b="1" dirty="0"/>
              <a:t>"Firearm" means any device, by whatever name known, which is designed to expel a projectile or projectiles by the action of an explosion, expansion of gas or escape of gas</a:t>
            </a:r>
            <a:r>
              <a:rPr lang="en-US" altLang="en-US" dirty="0"/>
              <a:t>; excluding, however:</a:t>
            </a:r>
          </a:p>
          <a:p>
            <a:pPr lvl="1"/>
            <a:r>
              <a:rPr lang="en-US" altLang="en-US" dirty="0"/>
              <a:t>(4) an antique firearm (other than a machine-gun) which, although designed as a weapon, the Department of State Police finds by reason of the date of its manufacture, value, design, and other characteristics is primarily a collector's item and is not likely to be used as a weapon. </a:t>
            </a:r>
          </a:p>
          <a:p>
            <a:pPr lvl="1"/>
            <a:endParaRPr lang="en-US" alt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858000" cy="520701"/>
          </a:xfrm>
        </p:spPr>
        <p:txBody>
          <a:bodyPr rtlCol="0">
            <a:normAutofit fontScale="90000"/>
          </a:bodyPr>
          <a:lstStyle/>
          <a:p>
            <a:pPr algn="ctr" eaLnBrk="1" fontAlgn="auto" hangingPunct="1">
              <a:spcAft>
                <a:spcPts val="0"/>
              </a:spcAft>
              <a:defRPr/>
            </a:pPr>
            <a:r>
              <a:rPr lang="en-US" sz="3600" b="1" dirty="0">
                <a:solidFill>
                  <a:schemeClr val="bg1"/>
                </a:solidFill>
              </a:rPr>
              <a:t>JCAR Administrative Rules</a:t>
            </a:r>
            <a:br>
              <a:rPr lang="en-US" sz="4501" dirty="0">
                <a:solidFill>
                  <a:schemeClr val="bg1"/>
                </a:solidFill>
              </a:rPr>
            </a:br>
            <a:r>
              <a:rPr lang="en-US" sz="2700" dirty="0">
                <a:solidFill>
                  <a:schemeClr val="bg1"/>
                </a:solidFill>
              </a:rPr>
              <a:t>Title 20, Chapter II, Part 1230, Section 1230.10</a:t>
            </a:r>
          </a:p>
        </p:txBody>
      </p:sp>
      <p:sp>
        <p:nvSpPr>
          <p:cNvPr id="3" name="Content Placeholder 2"/>
          <p:cNvSpPr>
            <a:spLocks noGrp="1"/>
          </p:cNvSpPr>
          <p:nvPr>
            <p:ph idx="1"/>
          </p:nvPr>
        </p:nvSpPr>
        <p:spPr>
          <a:xfrm>
            <a:off x="866441" y="2489200"/>
            <a:ext cx="7210759" cy="3759200"/>
          </a:xfrm>
        </p:spPr>
        <p:txBody>
          <a:bodyPr rtlCol="0">
            <a:normAutofit lnSpcReduction="10000"/>
          </a:bodyPr>
          <a:lstStyle/>
          <a:p>
            <a:pPr eaLnBrk="1" fontAlgn="auto" hangingPunct="1">
              <a:spcAft>
                <a:spcPts val="0"/>
              </a:spcAft>
              <a:defRPr/>
            </a:pPr>
            <a:r>
              <a:rPr lang="en-US" dirty="0"/>
              <a:t>"Antique firearm" shall have the meaning ascribed to it in 18 USC 921(a)(16), i.e.:</a:t>
            </a:r>
          </a:p>
          <a:p>
            <a:pPr lvl="1" eaLnBrk="1" fontAlgn="auto" hangingPunct="1">
              <a:spcAft>
                <a:spcPts val="0"/>
              </a:spcAft>
              <a:defRPr/>
            </a:pPr>
            <a:r>
              <a:rPr lang="en-US" dirty="0"/>
              <a:t>any firearm, including any firearm with a matchlock, flintlock, percussion cap, or similar type of ignition system, manufactured in or before 1898; or </a:t>
            </a:r>
          </a:p>
          <a:p>
            <a:pPr lvl="1" eaLnBrk="1" fontAlgn="auto" hangingPunct="1">
              <a:spcAft>
                <a:spcPts val="0"/>
              </a:spcAft>
              <a:defRPr/>
            </a:pPr>
            <a:r>
              <a:rPr lang="en-US" dirty="0"/>
              <a:t>any replica of any firearm described in the previous paragraph if the replica:</a:t>
            </a:r>
          </a:p>
          <a:p>
            <a:pPr lvl="2" eaLnBrk="1" fontAlgn="auto" hangingPunct="1">
              <a:spcAft>
                <a:spcPts val="0"/>
              </a:spcAft>
              <a:defRPr/>
            </a:pPr>
            <a:r>
              <a:rPr lang="en-US" sz="1600" dirty="0"/>
              <a:t>is not designed or redesigned for using rimfire or conventional centerfire fixed ammunition; or</a:t>
            </a:r>
          </a:p>
          <a:p>
            <a:pPr lvl="2" eaLnBrk="1" fontAlgn="auto" hangingPunct="1">
              <a:spcAft>
                <a:spcPts val="0"/>
              </a:spcAft>
              <a:defRPr/>
            </a:pPr>
            <a:r>
              <a:rPr lang="en-US" sz="1600" dirty="0"/>
              <a:t>uses rimfire or conventional centerfire fixed ammunition that is no longer manufactured in the United States and that is not readily available in the ordinary channels of commercial trade; or</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914400"/>
            <a:ext cx="6343202" cy="709865"/>
          </a:xfrm>
        </p:spPr>
        <p:txBody>
          <a:bodyPr/>
          <a:lstStyle/>
          <a:p>
            <a:pPr algn="ctr" eaLnBrk="1" hangingPunct="1"/>
            <a:r>
              <a:rPr lang="en-US" altLang="en-US" sz="2400" dirty="0">
                <a:ln>
                  <a:noFill/>
                </a:ln>
              </a:rPr>
              <a:t>JCAR Administrative Rules</a:t>
            </a:r>
            <a:br>
              <a:rPr lang="en-US" altLang="en-US" sz="3601" dirty="0">
                <a:ln>
                  <a:noFill/>
                </a:ln>
              </a:rPr>
            </a:br>
            <a:r>
              <a:rPr lang="en-US" altLang="en-US" sz="2101" dirty="0">
                <a:ln>
                  <a:noFill/>
                </a:ln>
              </a:rPr>
              <a:t>Title 20, Chapter II, Part 1235, Section 1235.110 </a:t>
            </a:r>
            <a:r>
              <a:rPr lang="en-US" altLang="en-US" b="1" dirty="0">
                <a:ln>
                  <a:noFill/>
                </a:ln>
              </a:rPr>
              <a:t>Transfer of Firearms</a:t>
            </a:r>
          </a:p>
        </p:txBody>
      </p:sp>
      <p:sp>
        <p:nvSpPr>
          <p:cNvPr id="3" name="Content Placeholder 2"/>
          <p:cNvSpPr>
            <a:spLocks noGrp="1"/>
          </p:cNvSpPr>
          <p:nvPr>
            <p:ph idx="1"/>
          </p:nvPr>
        </p:nvSpPr>
        <p:spPr>
          <a:xfrm>
            <a:off x="866441" y="2489200"/>
            <a:ext cx="7286959" cy="3530600"/>
          </a:xfrm>
        </p:spPr>
        <p:txBody>
          <a:bodyPr rtlCol="0">
            <a:normAutofit/>
          </a:bodyPr>
          <a:lstStyle/>
          <a:p>
            <a:pPr eaLnBrk="1" fontAlgn="auto" hangingPunct="1">
              <a:spcAft>
                <a:spcPts val="0"/>
              </a:spcAft>
              <a:defRPr/>
            </a:pPr>
            <a:r>
              <a:rPr lang="en-US" sz="2000" dirty="0"/>
              <a:t>The transfer of the firearm(s) associated with a particular inquiry shall only occur after the withholding of delivery in accordance with the provisions of Section 24-3 of the Criminal Code of 1961 [720 ILCS 5/24-3] and within 30 days after the </a:t>
            </a:r>
            <a:r>
              <a:rPr lang="en-US" sz="2000" b="1" dirty="0"/>
              <a:t>approval to transfer has been provided by the Department. </a:t>
            </a:r>
          </a:p>
          <a:p>
            <a:pPr marL="0" indent="0" eaLnBrk="1" fontAlgn="auto" hangingPunct="1">
              <a:spcAft>
                <a:spcPts val="0"/>
              </a:spcAft>
              <a:buNone/>
              <a:defRPr/>
            </a:pPr>
            <a:endParaRPr lang="en-US" sz="2000"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lgn="ctr"/>
            <a:r>
              <a:rPr lang="en-US" altLang="en-US" dirty="0"/>
              <a:t>410 ILCS 130 – </a:t>
            </a:r>
            <a:r>
              <a:rPr lang="en-US" altLang="en-US" b="1" dirty="0"/>
              <a:t>Compassionate Use of Medical Cannabis Pilot Program Act</a:t>
            </a:r>
            <a:endParaRPr lang="en-US" altLang="en-US" b="1" dirty="0">
              <a:ln>
                <a:noFill/>
              </a:ln>
            </a:endParaRPr>
          </a:p>
        </p:txBody>
      </p:sp>
      <p:sp>
        <p:nvSpPr>
          <p:cNvPr id="3" name="Content Placeholder 2"/>
          <p:cNvSpPr>
            <a:spLocks noGrp="1"/>
          </p:cNvSpPr>
          <p:nvPr>
            <p:ph idx="1"/>
          </p:nvPr>
        </p:nvSpPr>
        <p:spPr>
          <a:xfrm>
            <a:off x="1142108" y="2285702"/>
            <a:ext cx="6935092" cy="4343698"/>
          </a:xfrm>
        </p:spPr>
        <p:txBody>
          <a:bodyPr rtlCol="0">
            <a:normAutofit lnSpcReduction="10000"/>
          </a:bodyPr>
          <a:lstStyle/>
          <a:p>
            <a:pPr marL="285750" indent="-285750"/>
            <a:r>
              <a:rPr lang="en-US" dirty="0"/>
              <a:t>This Act is scheduled to be repealed on July 1, 2020</a:t>
            </a:r>
          </a:p>
          <a:p>
            <a:pPr marL="285750" indent="-285750"/>
            <a:r>
              <a:rPr lang="en-US" dirty="0"/>
              <a:t>Medical Cannabis Cardholder will not have their Firearm Owner’s Identification Card and/or Concealed Carry License revoked or be denied issuance of a FOID or CCL, due to their status as a Medical Cannabis cardholder.</a:t>
            </a:r>
          </a:p>
          <a:p>
            <a:pPr marL="285750" indent="-285750"/>
            <a:r>
              <a:rPr lang="en-US" b="1" i="1" dirty="0"/>
              <a:t>HOWEVER</a:t>
            </a:r>
            <a:r>
              <a:rPr lang="en-US" i="1" dirty="0"/>
              <a:t>, pursuant to Federal Law, cannabis remains a schedule 1 controlled substance.</a:t>
            </a:r>
          </a:p>
          <a:p>
            <a:pPr marL="285750" indent="-285750"/>
            <a:r>
              <a:rPr lang="en-US" dirty="0"/>
              <a:t>FTIP is the Illinois POC for FBI NICS and as a result, must abide by Federal law in regards to firearm transfers from FFLs.</a:t>
            </a:r>
          </a:p>
          <a:p>
            <a:pPr marL="285750" indent="-285750"/>
            <a:r>
              <a:rPr lang="en-US" dirty="0"/>
              <a:t>Medical Cannabis Patients should answer “YES” to Question 11.e on Form 4473</a:t>
            </a:r>
          </a:p>
          <a:p>
            <a:pPr marL="285750" indent="-285750"/>
            <a:r>
              <a:rPr lang="en-US" dirty="0"/>
              <a:t>Medical Cannabis Patients who have their firearm transfers conducted through FFLs will be </a:t>
            </a:r>
            <a:r>
              <a:rPr lang="en-US" b="1" dirty="0"/>
              <a:t>DENIED</a:t>
            </a:r>
            <a:r>
              <a:rPr lang="en-US" dirty="0"/>
              <a: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99118" y="2228537"/>
            <a:ext cx="8060249" cy="2172266"/>
          </a:xfrm>
        </p:spPr>
        <p:txBody>
          <a:bodyPr/>
          <a:lstStyle/>
          <a:p>
            <a:pPr eaLnBrk="1" hangingPunct="1"/>
            <a:r>
              <a:rPr lang="en-US" altLang="en-US" sz="4051" dirty="0">
                <a:ln>
                  <a:noFill/>
                </a:ln>
              </a:rPr>
              <a:t>FEDERAL STATUTES AND REGULATIONS</a:t>
            </a:r>
          </a:p>
        </p:txBody>
      </p:sp>
      <p:pic>
        <p:nvPicPr>
          <p:cNvPr id="4" name="Picture 9" descr="ISP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74" y="241300"/>
            <a:ext cx="21903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707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lgn="ctr" eaLnBrk="1" hangingPunct="1"/>
            <a:r>
              <a:rPr lang="en-US" altLang="en-US" b="1" dirty="0">
                <a:ln>
                  <a:noFill/>
                </a:ln>
              </a:rPr>
              <a:t>Person To Person Firearm Transfers</a:t>
            </a:r>
            <a:br>
              <a:rPr lang="en-US" altLang="en-US" dirty="0">
                <a:ln>
                  <a:noFill/>
                </a:ln>
              </a:rPr>
            </a:br>
            <a:r>
              <a:rPr lang="en-US" altLang="en-US" dirty="0">
                <a:ln>
                  <a:noFill/>
                </a:ln>
              </a:rPr>
              <a:t>430 ILCS 65/3(a-10)</a:t>
            </a:r>
          </a:p>
        </p:txBody>
      </p:sp>
      <p:sp>
        <p:nvSpPr>
          <p:cNvPr id="3" name="Content Placeholder 2"/>
          <p:cNvSpPr>
            <a:spLocks noGrp="1"/>
          </p:cNvSpPr>
          <p:nvPr>
            <p:ph idx="1"/>
          </p:nvPr>
        </p:nvSpPr>
        <p:spPr>
          <a:xfrm>
            <a:off x="533400" y="2285702"/>
            <a:ext cx="8153400" cy="4115098"/>
          </a:xfrm>
        </p:spPr>
        <p:txBody>
          <a:bodyPr rtlCol="0">
            <a:normAutofit fontScale="92500" lnSpcReduction="10000"/>
          </a:bodyPr>
          <a:lstStyle/>
          <a:p>
            <a:pPr eaLnBrk="1" fontAlgn="auto" hangingPunct="1">
              <a:spcAft>
                <a:spcPts val="0"/>
              </a:spcAft>
              <a:defRPr/>
            </a:pPr>
            <a:r>
              <a:rPr lang="en-US" b="1" dirty="0"/>
              <a:t>Any person who is not a federally licensed firearm dealer and who desires to transfer or sell a firearm or firearms to any person who is not a federally licensed firearm dealer shall, before selling or transferring the firearms, contact the Department of State Police </a:t>
            </a:r>
            <a:r>
              <a:rPr lang="en-US" dirty="0"/>
              <a:t>with the transferee's or purchaser's Firearm Owner's Identification Card number to determine the validity of the transferee's or purchaser's Firearm Owner's Identification Card. This subsection shall not be effective until January 1, 2014. The Department of State Police may adopt rules concerning the implementation of this subsection. The Department of State Police shall provide the seller or transferor an approval number if the purchaser's Firearm Owner's Identification Card is valid. Approvals issued by the Department for the purchase of a firearm pursuant to this subsection are valid for 30 days from the date of issue.</a:t>
            </a:r>
          </a:p>
          <a:p>
            <a:pPr eaLnBrk="1" fontAlgn="auto" hangingPunct="1">
              <a:spcAft>
                <a:spcPts val="0"/>
              </a:spcAft>
              <a:defRPr/>
            </a:pPr>
            <a:r>
              <a:rPr lang="en-US" b="1" dirty="0"/>
              <a:t>Person to Person Phone Number: (217) 524-3847</a:t>
            </a:r>
          </a:p>
          <a:p>
            <a:pPr eaLnBrk="1" fontAlgn="auto" hangingPunct="1">
              <a:spcAft>
                <a:spcPts val="0"/>
              </a:spcAft>
              <a:defRPr/>
            </a:pPr>
            <a:r>
              <a:rPr lang="en-US" b="1" dirty="0"/>
              <a:t>Via Internet</a:t>
            </a:r>
            <a:r>
              <a:rPr lang="en-US" dirty="0"/>
              <a:t>: </a:t>
            </a:r>
            <a:r>
              <a:rPr lang="en-US" sz="1500" dirty="0"/>
              <a:t>https://www.ispfsb.com/Public/Firearms/FOID/PersonToPersonFirearmTransfer.aspx</a:t>
            </a:r>
          </a:p>
        </p:txBody>
      </p:sp>
    </p:spTree>
    <p:extLst>
      <p:ext uri="{BB962C8B-B14F-4D97-AF65-F5344CB8AC3E}">
        <p14:creationId xmlns:p14="http://schemas.microsoft.com/office/powerpoint/2010/main" val="35417960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99118" y="2228537"/>
            <a:ext cx="8060249" cy="2172266"/>
          </a:xfrm>
        </p:spPr>
        <p:txBody>
          <a:bodyPr/>
          <a:lstStyle/>
          <a:p>
            <a:pPr eaLnBrk="1" hangingPunct="1"/>
            <a:r>
              <a:rPr lang="en-US" altLang="en-US" sz="4051" dirty="0">
                <a:ln>
                  <a:noFill/>
                </a:ln>
              </a:rPr>
              <a:t>STRAW PURCHASING</a:t>
            </a:r>
          </a:p>
        </p:txBody>
      </p:sp>
      <p:pic>
        <p:nvPicPr>
          <p:cNvPr id="4" name="Picture 9" descr="ISP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74" y="241300"/>
            <a:ext cx="21903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8278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9"/>
            <a:ext cx="6676242" cy="709865"/>
          </a:xfrm>
        </p:spPr>
        <p:txBody>
          <a:bodyPr>
            <a:normAutofit/>
          </a:bodyPr>
          <a:lstStyle/>
          <a:p>
            <a:pPr algn="ctr"/>
            <a:r>
              <a:rPr lang="en-US" sz="3600" b="1" dirty="0"/>
              <a:t>Straw Purchasing</a:t>
            </a:r>
          </a:p>
        </p:txBody>
      </p:sp>
      <p:sp>
        <p:nvSpPr>
          <p:cNvPr id="3" name="Content Placeholder 2"/>
          <p:cNvSpPr>
            <a:spLocks noGrp="1"/>
          </p:cNvSpPr>
          <p:nvPr>
            <p:ph idx="1"/>
          </p:nvPr>
        </p:nvSpPr>
        <p:spPr>
          <a:xfrm>
            <a:off x="866441" y="2489200"/>
            <a:ext cx="7744159" cy="4140200"/>
          </a:xfrm>
        </p:spPr>
        <p:txBody>
          <a:bodyPr>
            <a:normAutofit/>
          </a:bodyPr>
          <a:lstStyle/>
          <a:p>
            <a:r>
              <a:rPr lang="en-US" dirty="0"/>
              <a:t>A “straw purchase” is the illegal purchase of a firearm by one person for another person. A straw purchase is a federal crime.</a:t>
            </a:r>
          </a:p>
          <a:p>
            <a:r>
              <a:rPr lang="en-US" dirty="0"/>
              <a:t>An illegal firearm purchase can bring a felony conviction sentence of ten years in prison and a fine of up to $250,000.</a:t>
            </a:r>
          </a:p>
          <a:p>
            <a:r>
              <a:rPr lang="en-US" dirty="0"/>
              <a:t>As a component to the training under the Firearm Dealer License Certification Act, the 2-hour training requirement includes the viewing of the “Don’t Lie for the Other Guy”.  The training program and DVD was developed by the National Shooting Sports Foundation (NSSF) in coordination with the ATF.</a:t>
            </a:r>
          </a:p>
          <a:p>
            <a:r>
              <a:rPr lang="en-US" dirty="0">
                <a:solidFill>
                  <a:srgbClr val="FF0000"/>
                </a:solidFill>
              </a:rPr>
              <a:t>The link to “Don’t Lie for the Other Guy” is located within the Training Requirements section of the FDLC website.</a:t>
            </a:r>
          </a:p>
          <a:p>
            <a:r>
              <a:rPr lang="en-US" dirty="0">
                <a:solidFill>
                  <a:srgbClr val="FF0000"/>
                </a:solidFill>
              </a:rPr>
              <a:t>http://webtest1/firearms/fdlc/training.cfm </a:t>
            </a:r>
            <a:endParaRPr lang="en-US" dirty="0"/>
          </a:p>
        </p:txBody>
      </p:sp>
    </p:spTree>
    <p:extLst>
      <p:ext uri="{BB962C8B-B14F-4D97-AF65-F5344CB8AC3E}">
        <p14:creationId xmlns:p14="http://schemas.microsoft.com/office/powerpoint/2010/main" val="17141303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9"/>
            <a:ext cx="6676242" cy="709865"/>
          </a:xfrm>
        </p:spPr>
        <p:txBody>
          <a:bodyPr>
            <a:normAutofit/>
          </a:bodyPr>
          <a:lstStyle/>
          <a:p>
            <a:pPr algn="ctr"/>
            <a:r>
              <a:rPr lang="en-US" sz="3600" b="1" dirty="0"/>
              <a:t>Straw Purchasing</a:t>
            </a:r>
          </a:p>
        </p:txBody>
      </p:sp>
      <p:sp>
        <p:nvSpPr>
          <p:cNvPr id="3" name="Content Placeholder 2"/>
          <p:cNvSpPr>
            <a:spLocks noGrp="1"/>
          </p:cNvSpPr>
          <p:nvPr>
            <p:ph idx="1"/>
          </p:nvPr>
        </p:nvSpPr>
        <p:spPr>
          <a:xfrm>
            <a:off x="838200" y="2362200"/>
            <a:ext cx="7820359" cy="4267200"/>
          </a:xfrm>
        </p:spPr>
        <p:txBody>
          <a:bodyPr>
            <a:normAutofit fontScale="92500" lnSpcReduction="20000"/>
          </a:bodyPr>
          <a:lstStyle/>
          <a:p>
            <a:r>
              <a:rPr lang="en-US" sz="1900" b="1" dirty="0"/>
              <a:t>Some examples of straw purchasing</a:t>
            </a:r>
            <a:r>
              <a:rPr lang="en-US" sz="1900" dirty="0"/>
              <a:t>:</a:t>
            </a:r>
          </a:p>
          <a:p>
            <a:pPr lvl="1"/>
            <a:r>
              <a:rPr lang="en-US" sz="1900" dirty="0"/>
              <a:t>One person picks out the firearm, handles it, and provides payment, but another person completes the 4473 Form.</a:t>
            </a:r>
          </a:p>
          <a:p>
            <a:pPr lvl="1"/>
            <a:r>
              <a:rPr lang="en-US" sz="1900" dirty="0"/>
              <a:t>One person attempts the firearm purchase, but the background check is denied or delayed and then another person with them attempts to purchase the same firearm.</a:t>
            </a:r>
          </a:p>
          <a:p>
            <a:pPr lvl="1"/>
            <a:r>
              <a:rPr lang="en-US" sz="1900" dirty="0"/>
              <a:t>One person is coached by another individual either in person, or via the phone toward purchasing a particular firearm. </a:t>
            </a:r>
          </a:p>
          <a:p>
            <a:r>
              <a:rPr lang="en-US" sz="1900" dirty="0"/>
              <a:t>If you or your staff suspect a sale is a straw purchase or there are suspicious circumstances around the transfer.  </a:t>
            </a:r>
            <a:r>
              <a:rPr lang="en-US" sz="1900" b="1" dirty="0"/>
              <a:t>You should</a:t>
            </a:r>
            <a:r>
              <a:rPr lang="en-US" sz="1900" dirty="0"/>
              <a:t>:</a:t>
            </a:r>
          </a:p>
          <a:p>
            <a:pPr marL="745236" lvl="1" indent="-342900">
              <a:buFont typeface="+mj-lt"/>
              <a:buAutoNum type="arabicPeriod"/>
            </a:pPr>
            <a:r>
              <a:rPr lang="en-US" sz="1900" dirty="0"/>
              <a:t> Deny the sale</a:t>
            </a:r>
          </a:p>
          <a:p>
            <a:pPr marL="745236" lvl="1" indent="-342900">
              <a:buFont typeface="+mj-lt"/>
              <a:buAutoNum type="arabicPeriod"/>
            </a:pPr>
            <a:r>
              <a:rPr lang="en-US" sz="1900" dirty="0"/>
              <a:t>Call the Illinois State Police – FTIP Dealer Line and report the attempted straw purchase. (866)752-1246.</a:t>
            </a:r>
          </a:p>
          <a:p>
            <a:pPr marL="0" indent="0">
              <a:buNone/>
            </a:pPr>
            <a:br>
              <a:rPr lang="en-US" dirty="0"/>
            </a:br>
            <a:endParaRPr lang="en-US" dirty="0"/>
          </a:p>
        </p:txBody>
      </p:sp>
    </p:spTree>
    <p:extLst>
      <p:ext uri="{BB962C8B-B14F-4D97-AF65-F5344CB8AC3E}">
        <p14:creationId xmlns:p14="http://schemas.microsoft.com/office/powerpoint/2010/main" val="111448295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9"/>
            <a:ext cx="6676242" cy="709865"/>
          </a:xfrm>
        </p:spPr>
        <p:txBody>
          <a:bodyPr>
            <a:normAutofit/>
          </a:bodyPr>
          <a:lstStyle/>
          <a:p>
            <a:pPr algn="ctr"/>
            <a:r>
              <a:rPr lang="en-US" sz="3600" b="1" dirty="0"/>
              <a:t>Straw Purchasing</a:t>
            </a:r>
          </a:p>
        </p:txBody>
      </p:sp>
      <p:sp>
        <p:nvSpPr>
          <p:cNvPr id="3" name="Content Placeholder 2"/>
          <p:cNvSpPr>
            <a:spLocks noGrp="1"/>
          </p:cNvSpPr>
          <p:nvPr>
            <p:ph idx="1"/>
          </p:nvPr>
        </p:nvSpPr>
        <p:spPr>
          <a:xfrm>
            <a:off x="914400" y="2286000"/>
            <a:ext cx="7820359" cy="4064000"/>
          </a:xfrm>
        </p:spPr>
        <p:txBody>
          <a:bodyPr>
            <a:normAutofit lnSpcReduction="10000"/>
          </a:bodyPr>
          <a:lstStyle/>
          <a:p>
            <a:pPr marL="402336" lvl="1" indent="0">
              <a:buNone/>
            </a:pPr>
            <a:endParaRPr lang="en-US" sz="1900" dirty="0"/>
          </a:p>
          <a:p>
            <a:pPr marL="0" indent="-365760"/>
            <a:r>
              <a:rPr lang="en-US" sz="1900" dirty="0"/>
              <a:t>Exercise sound judgement when transferring firearms. Do not                    	transfer firearms to an impaired individual.</a:t>
            </a:r>
          </a:p>
          <a:p>
            <a:r>
              <a:rPr lang="en-US" sz="1900" dirty="0"/>
              <a:t>Pay attention to your customers. For example, a convicted firearms trafficker would come into a  firearm dealer with his wife, coach her on  what to buy, then leave the store. The following day, his wife would come back and purchase the firearm alone.</a:t>
            </a:r>
          </a:p>
          <a:p>
            <a:r>
              <a:rPr lang="en-US" sz="1900" b="1" dirty="0"/>
              <a:t>Asking some basic questions may assist you in determining if a sale could be a straw purchase</a:t>
            </a:r>
            <a:r>
              <a:rPr lang="en-US" sz="1900" dirty="0"/>
              <a:t>:</a:t>
            </a:r>
          </a:p>
          <a:p>
            <a:pPr lvl="1"/>
            <a:r>
              <a:rPr lang="en-US" sz="1700" dirty="0"/>
              <a:t>Ask the customer(s) if the firearm is for themselves or someone else.</a:t>
            </a:r>
          </a:p>
          <a:p>
            <a:pPr lvl="1"/>
            <a:r>
              <a:rPr lang="en-US" sz="1700" dirty="0"/>
              <a:t>Ask how they plan to use the firearm.</a:t>
            </a:r>
          </a:p>
          <a:p>
            <a:endParaRPr lang="en-US" sz="2300" dirty="0"/>
          </a:p>
          <a:p>
            <a:endParaRPr lang="en-US" dirty="0"/>
          </a:p>
          <a:p>
            <a:pPr marL="0" indent="0">
              <a:buNone/>
            </a:pPr>
            <a:endParaRPr lang="en-US" dirty="0"/>
          </a:p>
        </p:txBody>
      </p:sp>
    </p:spTree>
    <p:extLst>
      <p:ext uri="{BB962C8B-B14F-4D97-AF65-F5344CB8AC3E}">
        <p14:creationId xmlns:p14="http://schemas.microsoft.com/office/powerpoint/2010/main" val="413443251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9"/>
            <a:ext cx="6676242" cy="709865"/>
          </a:xfrm>
        </p:spPr>
        <p:txBody>
          <a:bodyPr>
            <a:normAutofit/>
          </a:bodyPr>
          <a:lstStyle/>
          <a:p>
            <a:pPr algn="ctr"/>
            <a:r>
              <a:rPr lang="en-US" sz="3600" b="1" dirty="0"/>
              <a:t>Straw Purchasing</a:t>
            </a:r>
          </a:p>
        </p:txBody>
      </p:sp>
      <p:sp>
        <p:nvSpPr>
          <p:cNvPr id="3" name="Content Placeholder 2"/>
          <p:cNvSpPr>
            <a:spLocks noGrp="1"/>
          </p:cNvSpPr>
          <p:nvPr>
            <p:ph idx="1"/>
          </p:nvPr>
        </p:nvSpPr>
        <p:spPr>
          <a:xfrm>
            <a:off x="866441" y="2489200"/>
            <a:ext cx="7439359" cy="3911600"/>
          </a:xfrm>
        </p:spPr>
        <p:txBody>
          <a:bodyPr>
            <a:normAutofit fontScale="47500" lnSpcReduction="20000"/>
          </a:bodyPr>
          <a:lstStyle/>
          <a:p>
            <a:r>
              <a:rPr lang="en-US" sz="4200" b="1" dirty="0"/>
              <a:t>Some signs that a sale might be a straw purchase include:</a:t>
            </a:r>
            <a:endParaRPr lang="en-US" sz="4200" dirty="0"/>
          </a:p>
          <a:p>
            <a:pPr lvl="1"/>
            <a:r>
              <a:rPr lang="en-US" sz="4000" dirty="0"/>
              <a:t>Instances in which an individual picks out a gun and then another person accompanying them attempts to buy it either at that time or later in the day.</a:t>
            </a:r>
          </a:p>
          <a:p>
            <a:pPr lvl="1"/>
            <a:r>
              <a:rPr lang="en-US" sz="4000" dirty="0"/>
              <a:t>A money exchange inside or around the store between two people who came in together.</a:t>
            </a:r>
          </a:p>
          <a:p>
            <a:pPr lvl="1"/>
            <a:r>
              <a:rPr lang="en-US" sz="4000" dirty="0"/>
              <a:t>An individual in the store alone to buy guns and do not appear to have a sensible answer about what gun they wanted and why.</a:t>
            </a:r>
          </a:p>
          <a:p>
            <a:pPr lvl="1"/>
            <a:r>
              <a:rPr lang="en-US" sz="4000" dirty="0"/>
              <a:t>Payment with cash, especially small bills, could be an indicator of criminal activity and may warrant additional questioning.  </a:t>
            </a:r>
            <a:endParaRPr lang="en-US" dirty="0"/>
          </a:p>
        </p:txBody>
      </p:sp>
    </p:spTree>
    <p:extLst>
      <p:ext uri="{BB962C8B-B14F-4D97-AF65-F5344CB8AC3E}">
        <p14:creationId xmlns:p14="http://schemas.microsoft.com/office/powerpoint/2010/main" val="309370460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9"/>
            <a:ext cx="6676242" cy="709865"/>
          </a:xfrm>
        </p:spPr>
        <p:txBody>
          <a:bodyPr>
            <a:normAutofit/>
          </a:bodyPr>
          <a:lstStyle/>
          <a:p>
            <a:pPr algn="ctr"/>
            <a:r>
              <a:rPr lang="en-US" sz="3600" b="1" dirty="0"/>
              <a:t>Straw Purchasing</a:t>
            </a:r>
          </a:p>
        </p:txBody>
      </p:sp>
      <p:sp>
        <p:nvSpPr>
          <p:cNvPr id="3" name="Content Placeholder 2"/>
          <p:cNvSpPr>
            <a:spLocks noGrp="1"/>
          </p:cNvSpPr>
          <p:nvPr>
            <p:ph idx="1"/>
          </p:nvPr>
        </p:nvSpPr>
        <p:spPr>
          <a:xfrm>
            <a:off x="866441" y="2489200"/>
            <a:ext cx="7210759" cy="3530600"/>
          </a:xfrm>
        </p:spPr>
        <p:txBody>
          <a:bodyPr>
            <a:normAutofit/>
          </a:bodyPr>
          <a:lstStyle/>
          <a:p>
            <a:r>
              <a:rPr lang="en-US" sz="2000" dirty="0"/>
              <a:t>If you have reason to believe the sale may be a straw purchase, it is more prudent to politely refuse the sale to protect yourself from potentially contributing to a possible illegal firearm transaction.</a:t>
            </a:r>
          </a:p>
        </p:txBody>
      </p:sp>
    </p:spTree>
    <p:extLst>
      <p:ext uri="{BB962C8B-B14F-4D97-AF65-F5344CB8AC3E}">
        <p14:creationId xmlns:p14="http://schemas.microsoft.com/office/powerpoint/2010/main" val="117198080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6676242" cy="709865"/>
          </a:xfrm>
        </p:spPr>
        <p:txBody>
          <a:bodyPr>
            <a:normAutofit/>
          </a:bodyPr>
          <a:lstStyle/>
          <a:p>
            <a:pPr algn="ctr"/>
            <a:r>
              <a:rPr lang="en-US" sz="3600" b="1" dirty="0"/>
              <a:t>Straw Purchasing Review</a:t>
            </a:r>
          </a:p>
        </p:txBody>
      </p:sp>
      <p:sp>
        <p:nvSpPr>
          <p:cNvPr id="4" name="TextBox 3"/>
          <p:cNvSpPr txBox="1"/>
          <p:nvPr/>
        </p:nvSpPr>
        <p:spPr>
          <a:xfrm>
            <a:off x="838200" y="2667000"/>
            <a:ext cx="7467600" cy="2862322"/>
          </a:xfrm>
          <a:prstGeom prst="rect">
            <a:avLst/>
          </a:prstGeom>
          <a:noFill/>
        </p:spPr>
        <p:txBody>
          <a:bodyPr wrap="square" rtlCol="0">
            <a:spAutoFit/>
          </a:bodyPr>
          <a:lstStyle/>
          <a:p>
            <a:endParaRPr lang="en-US" b="1" dirty="0"/>
          </a:p>
          <a:p>
            <a:pPr algn="just"/>
            <a:r>
              <a:rPr lang="en-US" b="1" dirty="0"/>
              <a:t>Question:</a:t>
            </a:r>
            <a:r>
              <a:rPr lang="en-US" dirty="0"/>
              <a:t> Who should you call if you have reason to believe a firearm purchase is a straw purchase</a:t>
            </a:r>
            <a:r>
              <a:rPr lang="en-US" dirty="0">
                <a:latin typeface="Times New Roman" pitchFamily="18" charset="0"/>
                <a:cs typeface="Times New Roman" pitchFamily="18" charset="0"/>
              </a:rPr>
              <a:t>?  </a:t>
            </a:r>
            <a:r>
              <a:rPr lang="en-US" dirty="0"/>
              <a:t> </a:t>
            </a:r>
          </a:p>
          <a:p>
            <a:pPr algn="just"/>
            <a:endParaRPr lang="en-US" dirty="0"/>
          </a:p>
          <a:p>
            <a:pPr algn="just"/>
            <a:endParaRPr lang="en-US" b="1" dirty="0"/>
          </a:p>
          <a:p>
            <a:pPr algn="just"/>
            <a:endParaRPr lang="en-US" b="1" dirty="0"/>
          </a:p>
          <a:p>
            <a:pPr algn="just"/>
            <a:r>
              <a:rPr lang="en-US" b="1" dirty="0"/>
              <a:t>Answer:</a:t>
            </a:r>
            <a:r>
              <a:rPr lang="en-US" dirty="0"/>
              <a:t> Call the Illinois State Police by using the FTIP Dealer phone line provided. </a:t>
            </a:r>
            <a:r>
              <a:rPr lang="en-US" b="1" dirty="0">
                <a:solidFill>
                  <a:srgbClr val="FF0000"/>
                </a:solidFill>
              </a:rPr>
              <a:t>(866)752-1246 </a:t>
            </a:r>
          </a:p>
          <a:p>
            <a:pPr algn="just"/>
            <a:endParaRPr lang="en-US" b="1" dirty="0">
              <a:solidFill>
                <a:srgbClr val="FF0000"/>
              </a:solidFill>
            </a:endParaRPr>
          </a:p>
          <a:p>
            <a:pPr algn="just"/>
            <a:r>
              <a:rPr lang="en-US" b="1" u="sng" dirty="0">
                <a:solidFill>
                  <a:srgbClr val="FF0000"/>
                </a:solidFill>
              </a:rPr>
              <a:t>DO NOT</a:t>
            </a:r>
            <a:r>
              <a:rPr lang="en-US" b="1" dirty="0">
                <a:solidFill>
                  <a:srgbClr val="FF0000"/>
                </a:solidFill>
              </a:rPr>
              <a:t> complete the firearm </a:t>
            </a:r>
            <a:r>
              <a:rPr lang="en-US" b="1">
                <a:solidFill>
                  <a:srgbClr val="FF0000"/>
                </a:solidFill>
              </a:rPr>
              <a:t>transaction.  </a:t>
            </a:r>
            <a:endParaRPr lang="en-US" b="1" dirty="0">
              <a:solidFill>
                <a:srgbClr val="FF0000"/>
              </a:solidFill>
            </a:endParaRPr>
          </a:p>
        </p:txBody>
      </p:sp>
    </p:spTree>
    <p:extLst>
      <p:ext uri="{BB962C8B-B14F-4D97-AF65-F5344CB8AC3E}">
        <p14:creationId xmlns:p14="http://schemas.microsoft.com/office/powerpoint/2010/main" val="39198957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99118" y="2228537"/>
            <a:ext cx="8060249" cy="2172266"/>
          </a:xfrm>
        </p:spPr>
        <p:txBody>
          <a:bodyPr/>
          <a:lstStyle/>
          <a:p>
            <a:pPr eaLnBrk="1" hangingPunct="1"/>
            <a:r>
              <a:rPr lang="en-US" altLang="en-US" sz="4051" dirty="0">
                <a:ln>
                  <a:noFill/>
                </a:ln>
              </a:rPr>
              <a:t>FIREARM DEALER LICENSE CERTIFICATION ACT</a:t>
            </a:r>
          </a:p>
        </p:txBody>
      </p:sp>
      <p:pic>
        <p:nvPicPr>
          <p:cNvPr id="4" name="Picture 9" descr="ISP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74" y="241300"/>
            <a:ext cx="21903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2521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6324599" cy="533400"/>
          </a:xfrm>
        </p:spPr>
        <p:txBody>
          <a:bodyPr/>
          <a:lstStyle/>
          <a:p>
            <a:pPr algn="ctr"/>
            <a:r>
              <a:rPr lang="en-US" dirty="0"/>
              <a:t>Training Objectives: </a:t>
            </a:r>
            <a:br>
              <a:rPr lang="en-US" dirty="0"/>
            </a:br>
            <a:r>
              <a:rPr lang="en-US" sz="2400" dirty="0"/>
              <a:t>Firearm Dealer License Certification Act</a:t>
            </a:r>
            <a:endParaRPr lang="en-US" sz="2400" b="1" dirty="0"/>
          </a:p>
        </p:txBody>
      </p:sp>
      <p:sp>
        <p:nvSpPr>
          <p:cNvPr id="3" name="Content Placeholder 2"/>
          <p:cNvSpPr>
            <a:spLocks noGrp="1"/>
          </p:cNvSpPr>
          <p:nvPr>
            <p:ph idx="1"/>
          </p:nvPr>
        </p:nvSpPr>
        <p:spPr>
          <a:xfrm>
            <a:off x="457200" y="2438400"/>
            <a:ext cx="8381999" cy="4191000"/>
          </a:xfrm>
        </p:spPr>
        <p:txBody>
          <a:bodyPr>
            <a:noAutofit/>
          </a:bodyPr>
          <a:lstStyle/>
          <a:p>
            <a:r>
              <a:rPr lang="en-US" sz="1400" b="1" dirty="0"/>
              <a:t>Firearm Dealer License Certification Act:</a:t>
            </a:r>
          </a:p>
          <a:p>
            <a:pPr lvl="1"/>
            <a:r>
              <a:rPr lang="en-US" sz="1200" dirty="0"/>
              <a:t>Definitions</a:t>
            </a:r>
          </a:p>
          <a:p>
            <a:pPr lvl="1"/>
            <a:r>
              <a:rPr lang="en-US" sz="1200" dirty="0"/>
              <a:t>Certification Requirements </a:t>
            </a:r>
          </a:p>
          <a:p>
            <a:pPr lvl="1"/>
            <a:r>
              <a:rPr lang="en-US" sz="1200" dirty="0"/>
              <a:t>Training of Certified Licensees </a:t>
            </a:r>
          </a:p>
          <a:p>
            <a:pPr lvl="1"/>
            <a:r>
              <a:rPr lang="en-US" sz="1200" dirty="0"/>
              <a:t>Inspection of Licensees’ Places of Business</a:t>
            </a:r>
          </a:p>
          <a:p>
            <a:pPr lvl="1"/>
            <a:r>
              <a:rPr lang="en-US" sz="1200" dirty="0"/>
              <a:t>Qualifications for Operation</a:t>
            </a:r>
          </a:p>
          <a:p>
            <a:pPr lvl="1"/>
            <a:r>
              <a:rPr lang="en-US" sz="1200" dirty="0"/>
              <a:t>Security System </a:t>
            </a:r>
          </a:p>
          <a:p>
            <a:pPr lvl="1"/>
            <a:r>
              <a:rPr lang="en-US" sz="1200" dirty="0"/>
              <a:t>Safe Storage Plan</a:t>
            </a:r>
          </a:p>
          <a:p>
            <a:pPr lvl="1"/>
            <a:r>
              <a:rPr lang="en-US" sz="1200" dirty="0"/>
              <a:t>Electronic-based Recordkeeping</a:t>
            </a:r>
          </a:p>
          <a:p>
            <a:pPr lvl="1"/>
            <a:r>
              <a:rPr lang="en-US" sz="1200" dirty="0"/>
              <a:t>Fees</a:t>
            </a:r>
          </a:p>
          <a:p>
            <a:pPr lvl="1"/>
            <a:r>
              <a:rPr lang="en-US" sz="1200" dirty="0"/>
              <a:t>Term of License </a:t>
            </a:r>
          </a:p>
          <a:p>
            <a:pPr lvl="1"/>
            <a:r>
              <a:rPr lang="en-US" sz="1200" dirty="0"/>
              <a:t>Retention of Records </a:t>
            </a:r>
          </a:p>
          <a:p>
            <a:pPr lvl="1"/>
            <a:r>
              <a:rPr lang="en-US" sz="1200" dirty="0"/>
              <a:t>Disciplinary Sanctions   </a:t>
            </a:r>
          </a:p>
          <a:p>
            <a:pPr marL="402336" lvl="1" indent="0">
              <a:buNone/>
            </a:pPr>
            <a:endParaRPr lang="en-US" sz="1000" dirty="0"/>
          </a:p>
        </p:txBody>
      </p:sp>
    </p:spTree>
    <p:extLst>
      <p:ext uri="{BB962C8B-B14F-4D97-AF65-F5344CB8AC3E}">
        <p14:creationId xmlns:p14="http://schemas.microsoft.com/office/powerpoint/2010/main" val="44528658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6324599" cy="533400"/>
          </a:xfrm>
        </p:spPr>
        <p:txBody>
          <a:bodyPr/>
          <a:lstStyle/>
          <a:p>
            <a:pPr algn="ctr"/>
            <a:r>
              <a:rPr lang="en-US" dirty="0"/>
              <a:t>18 USC 922(g) – </a:t>
            </a:r>
            <a:r>
              <a:rPr lang="en-US" sz="3600" b="1" dirty="0"/>
              <a:t>Unlawful Acts</a:t>
            </a:r>
          </a:p>
        </p:txBody>
      </p:sp>
      <p:sp>
        <p:nvSpPr>
          <p:cNvPr id="3" name="Content Placeholder 2"/>
          <p:cNvSpPr>
            <a:spLocks noGrp="1"/>
          </p:cNvSpPr>
          <p:nvPr>
            <p:ph idx="1"/>
          </p:nvPr>
        </p:nvSpPr>
        <p:spPr>
          <a:xfrm>
            <a:off x="457200" y="2438400"/>
            <a:ext cx="8381999" cy="4267199"/>
          </a:xfrm>
        </p:spPr>
        <p:txBody>
          <a:bodyPr>
            <a:noAutofit/>
          </a:bodyPr>
          <a:lstStyle/>
          <a:p>
            <a:pPr marL="0" indent="0">
              <a:buNone/>
            </a:pPr>
            <a:r>
              <a:rPr lang="en-US" sz="1400" dirty="0"/>
              <a:t>It shall be unlawful for any person to ship or transport in interstate or foreign commerce, or possess in or affecting commerce, any firearm or ammunition; or to receive any firearm or ammunition which has been shipped or transported in interstate or foreign commerce that:</a:t>
            </a:r>
          </a:p>
          <a:p>
            <a:r>
              <a:rPr lang="en-US" sz="1400" dirty="0"/>
              <a:t>(1) has been convicted in any court of, a crime punishable by imprisonment for a term exceeding one year;</a:t>
            </a:r>
          </a:p>
          <a:p>
            <a:r>
              <a:rPr lang="en-US" sz="1400" dirty="0"/>
              <a:t>(2) is a fugitive from justice</a:t>
            </a:r>
          </a:p>
          <a:p>
            <a:r>
              <a:rPr lang="en-US" sz="1400" dirty="0"/>
              <a:t>(3) is an unlawful user of or addicted to any controlled substance</a:t>
            </a:r>
          </a:p>
          <a:p>
            <a:r>
              <a:rPr lang="en-US" sz="1400" dirty="0"/>
              <a:t>(4) has been adjudicated as a mental defective or who has been committed to a mental institution</a:t>
            </a:r>
          </a:p>
          <a:p>
            <a:r>
              <a:rPr lang="en-US" sz="1400" dirty="0"/>
              <a:t>(5) being an alien –</a:t>
            </a:r>
          </a:p>
          <a:p>
            <a:pPr lvl="1"/>
            <a:r>
              <a:rPr lang="en-US" sz="1400" dirty="0"/>
              <a:t>Is illegally or unlawfully in the United States;</a:t>
            </a:r>
          </a:p>
          <a:p>
            <a:pPr lvl="1"/>
            <a:r>
              <a:rPr lang="en-US" sz="1400" dirty="0"/>
              <a:t>Has been admitted to the United States under a non-immigrant visa</a:t>
            </a:r>
          </a:p>
          <a:p>
            <a:endParaRPr lang="en-US" sz="1400" dirty="0"/>
          </a:p>
        </p:txBody>
      </p:sp>
    </p:spTree>
    <p:extLst>
      <p:ext uri="{BB962C8B-B14F-4D97-AF65-F5344CB8AC3E}">
        <p14:creationId xmlns:p14="http://schemas.microsoft.com/office/powerpoint/2010/main" val="19300158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9"/>
            <a:ext cx="6676242" cy="709865"/>
          </a:xfrm>
        </p:spPr>
        <p:txBody>
          <a:bodyPr>
            <a:normAutofit fontScale="90000"/>
          </a:bodyPr>
          <a:lstStyle/>
          <a:p>
            <a:pPr algn="ctr"/>
            <a:r>
              <a:rPr lang="en-US" dirty="0"/>
              <a:t>430 ILCS 68 – </a:t>
            </a:r>
            <a:r>
              <a:rPr lang="en-US" b="1" dirty="0"/>
              <a:t>Firearm Dealer License Certification Act </a:t>
            </a:r>
            <a:r>
              <a:rPr lang="en-US" dirty="0"/>
              <a:t>- </a:t>
            </a:r>
            <a:r>
              <a:rPr lang="en-US" b="1" dirty="0"/>
              <a:t>Definitions</a:t>
            </a:r>
          </a:p>
        </p:txBody>
      </p:sp>
      <p:sp>
        <p:nvSpPr>
          <p:cNvPr id="3" name="Content Placeholder 2"/>
          <p:cNvSpPr>
            <a:spLocks noGrp="1"/>
          </p:cNvSpPr>
          <p:nvPr>
            <p:ph idx="1"/>
          </p:nvPr>
        </p:nvSpPr>
        <p:spPr>
          <a:xfrm>
            <a:off x="866441" y="2489200"/>
            <a:ext cx="7439359" cy="3530600"/>
          </a:xfrm>
        </p:spPr>
        <p:txBody>
          <a:bodyPr/>
          <a:lstStyle/>
          <a:p>
            <a:r>
              <a:rPr lang="en-US" dirty="0"/>
              <a:t>“</a:t>
            </a:r>
            <a:r>
              <a:rPr lang="en-US" b="1" dirty="0"/>
              <a:t>Retail location</a:t>
            </a:r>
            <a:r>
              <a:rPr lang="en-US" dirty="0"/>
              <a:t>” means a store open to the public from which a certified licensee engages in the business of selling, transferring, or facilitating a sale or transfer of a firearm. For purposes of this Act, a gun show or similar event at which a certified licensee engages in business from time to time is not a retail location.</a:t>
            </a:r>
          </a:p>
          <a:p>
            <a:r>
              <a:rPr lang="en-US" dirty="0"/>
              <a:t>“</a:t>
            </a:r>
            <a:r>
              <a:rPr lang="en-US" b="1" dirty="0"/>
              <a:t>Inventory</a:t>
            </a:r>
            <a:r>
              <a:rPr lang="en-US" dirty="0"/>
              <a:t>” means firearms in the possession of an individual or entity for the purpose of sale or transfer.</a:t>
            </a:r>
          </a:p>
        </p:txBody>
      </p:sp>
    </p:spTree>
    <p:extLst>
      <p:ext uri="{BB962C8B-B14F-4D97-AF65-F5344CB8AC3E}">
        <p14:creationId xmlns:p14="http://schemas.microsoft.com/office/powerpoint/2010/main" val="195180387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430 ILCS 68/5-15 </a:t>
            </a:r>
            <a:br>
              <a:rPr lang="en-US" dirty="0"/>
            </a:br>
            <a:r>
              <a:rPr lang="en-US" b="1" dirty="0"/>
              <a:t>Certification Requirement</a:t>
            </a:r>
          </a:p>
        </p:txBody>
      </p:sp>
      <p:sp>
        <p:nvSpPr>
          <p:cNvPr id="3" name="Content Placeholder 2"/>
          <p:cNvSpPr>
            <a:spLocks noGrp="1"/>
          </p:cNvSpPr>
          <p:nvPr>
            <p:ph idx="1"/>
          </p:nvPr>
        </p:nvSpPr>
        <p:spPr>
          <a:xfrm>
            <a:off x="866441" y="2489200"/>
            <a:ext cx="7439359" cy="3530600"/>
          </a:xfrm>
        </p:spPr>
        <p:txBody>
          <a:bodyPr>
            <a:normAutofit/>
          </a:bodyPr>
          <a:lstStyle/>
          <a:p>
            <a:r>
              <a:rPr lang="en-US" dirty="0"/>
              <a:t>(a) Beginning 180 days (July 17, 2019) after the effective date of this Act, </a:t>
            </a:r>
            <a:r>
              <a:rPr lang="en-US" b="1" dirty="0"/>
              <a:t>it is unlawful for a person or entity to engage in the business of selling, leasing, or otherwise transferring firearms without a valid certificate of license issued under this Act</a:t>
            </a:r>
            <a:r>
              <a:rPr lang="en-US" dirty="0"/>
              <a:t>. In the event that a person or entity maintains multiple licenses to engage in different lines of business requiring different licenses at one location, then the licenses shall be deemed one license for purposes of certification. In the event that a person or entity maintains multiple licenses to engage in business at multiple locations, under the same business name on the license or a different business name on the license, then each license and location must receive its own certification.</a:t>
            </a:r>
          </a:p>
        </p:txBody>
      </p:sp>
    </p:spTree>
    <p:extLst>
      <p:ext uri="{BB962C8B-B14F-4D97-AF65-F5344CB8AC3E}">
        <p14:creationId xmlns:p14="http://schemas.microsoft.com/office/powerpoint/2010/main" val="380217521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859786" cy="1371600"/>
          </a:xfrm>
        </p:spPr>
        <p:txBody>
          <a:bodyPr/>
          <a:lstStyle/>
          <a:p>
            <a:pPr algn="ctr"/>
            <a:r>
              <a:rPr lang="en-US" dirty="0"/>
              <a:t>430 ILCS 68/5-20  </a:t>
            </a:r>
            <a:br>
              <a:rPr lang="en-US" dirty="0"/>
            </a:br>
            <a:r>
              <a:rPr lang="en-US" sz="2800" b="1" dirty="0"/>
              <a:t>Additional Licensee Requirements</a:t>
            </a:r>
          </a:p>
        </p:txBody>
      </p:sp>
      <p:sp>
        <p:nvSpPr>
          <p:cNvPr id="3" name="Content Placeholder 2"/>
          <p:cNvSpPr>
            <a:spLocks noGrp="1"/>
          </p:cNvSpPr>
          <p:nvPr>
            <p:ph idx="1"/>
          </p:nvPr>
        </p:nvSpPr>
        <p:spPr>
          <a:xfrm>
            <a:off x="457201" y="2362200"/>
            <a:ext cx="8229600" cy="4191000"/>
          </a:xfrm>
        </p:spPr>
        <p:txBody>
          <a:bodyPr>
            <a:normAutofit/>
          </a:bodyPr>
          <a:lstStyle/>
          <a:p>
            <a:r>
              <a:rPr lang="en-US" dirty="0"/>
              <a:t> (a) A certified licensee shall make a photo copy of a buyer's or transferee's valid photo identification card whenever a firearm sale transaction takes place. The photo copy shall be attached to the documentation detailing the record of sale.</a:t>
            </a:r>
          </a:p>
          <a:p>
            <a:r>
              <a:rPr lang="en-US" dirty="0"/>
              <a:t>(b) A certified licensee shall post in a conspicuous position on the premises where the licensee conducts business a sign that contains the following warning in block letters not less than one inch in height:</a:t>
            </a:r>
          </a:p>
          <a:p>
            <a:pPr lvl="1"/>
            <a:r>
              <a:rPr lang="en-US" sz="1200" dirty="0"/>
              <a:t>"With few exceptions enumerated in the Firearm Owners Identification Card Act, it is unlawful for you to: </a:t>
            </a:r>
            <a:br>
              <a:rPr lang="en-US" sz="1200" dirty="0"/>
            </a:br>
            <a:r>
              <a:rPr lang="en-US" sz="1200" dirty="0"/>
              <a:t>	   (A) store or leave an unsecured firearm in a place where a child can obtain access to it; </a:t>
            </a:r>
            <a:br>
              <a:rPr lang="en-US" sz="1200" dirty="0"/>
            </a:br>
            <a:r>
              <a:rPr lang="en-US" sz="1200" dirty="0"/>
              <a:t>	   (B) sell or transfer your firearm to someone else without receiving approval for the        	    	         transfer from the Department of State Police, or </a:t>
            </a:r>
            <a:br>
              <a:rPr lang="en-US" sz="1200" dirty="0"/>
            </a:br>
            <a:r>
              <a:rPr lang="en-US" sz="1200" dirty="0"/>
              <a:t>	   (C) fail to report the loss or theft of your firearm to local law enforcement within 72 hours." </a:t>
            </a:r>
          </a:p>
          <a:p>
            <a:r>
              <a:rPr lang="en-US" dirty="0"/>
              <a:t>This sign shall be created by the Department and made available for printing or downloading from the Department's website. </a:t>
            </a:r>
          </a:p>
          <a:p>
            <a:endParaRPr lang="en-US" dirty="0"/>
          </a:p>
        </p:txBody>
      </p:sp>
    </p:spTree>
    <p:extLst>
      <p:ext uri="{BB962C8B-B14F-4D97-AF65-F5344CB8AC3E}">
        <p14:creationId xmlns:p14="http://schemas.microsoft.com/office/powerpoint/2010/main" val="10586983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430 ILCS 68/5-30 </a:t>
            </a:r>
            <a:br>
              <a:rPr lang="en-US" dirty="0"/>
            </a:br>
            <a:r>
              <a:rPr lang="en-US" b="1" dirty="0"/>
              <a:t>Training of Certified Licensees</a:t>
            </a:r>
          </a:p>
        </p:txBody>
      </p:sp>
      <p:sp>
        <p:nvSpPr>
          <p:cNvPr id="3" name="Content Placeholder 2"/>
          <p:cNvSpPr>
            <a:spLocks noGrp="1"/>
          </p:cNvSpPr>
          <p:nvPr>
            <p:ph idx="1"/>
          </p:nvPr>
        </p:nvSpPr>
        <p:spPr>
          <a:xfrm>
            <a:off x="866441" y="2489200"/>
            <a:ext cx="7667959" cy="3530600"/>
          </a:xfrm>
        </p:spPr>
        <p:txBody>
          <a:bodyPr>
            <a:normAutofit/>
          </a:bodyPr>
          <a:lstStyle/>
          <a:p>
            <a:r>
              <a:rPr lang="en-US" dirty="0"/>
              <a:t>Any certified licensee and any employee of a certified licensee who sells or transfers firearms </a:t>
            </a:r>
            <a:r>
              <a:rPr lang="en-US" b="1" dirty="0"/>
              <a:t>shall receive at least 2 hours of training annually regarding legal requirements and responsible business practices as applicable to the sale or transfer or firearms. </a:t>
            </a:r>
            <a:r>
              <a:rPr lang="en-US" dirty="0"/>
              <a:t>The Department may adopt rules regarding continuing education for certified licensees related to legal requirements and responsible business practices regarding the sale or transfer of firearms. </a:t>
            </a:r>
          </a:p>
          <a:p>
            <a:r>
              <a:rPr lang="en-US" dirty="0"/>
              <a:t>After you have been certified, you will be able to update the training status of your owners, agents and employees with a “maintenance” application. You will need to submit an affidavit for this updated training status.</a:t>
            </a:r>
          </a:p>
        </p:txBody>
      </p:sp>
    </p:spTree>
    <p:extLst>
      <p:ext uri="{BB962C8B-B14F-4D97-AF65-F5344CB8AC3E}">
        <p14:creationId xmlns:p14="http://schemas.microsoft.com/office/powerpoint/2010/main" val="174627505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430 ILCS 68/5-35  </a:t>
            </a:r>
            <a:br>
              <a:rPr lang="en-US" dirty="0"/>
            </a:br>
            <a:r>
              <a:rPr lang="en-US" b="1" dirty="0"/>
              <a:t>Inspection of Licensees’</a:t>
            </a:r>
            <a:br>
              <a:rPr lang="en-US" b="1" dirty="0"/>
            </a:br>
            <a:r>
              <a:rPr lang="en-US" b="1" dirty="0"/>
              <a:t> Places of Business</a:t>
            </a:r>
          </a:p>
        </p:txBody>
      </p:sp>
      <p:sp>
        <p:nvSpPr>
          <p:cNvPr id="3" name="Content Placeholder 2"/>
          <p:cNvSpPr>
            <a:spLocks noGrp="1"/>
          </p:cNvSpPr>
          <p:nvPr>
            <p:ph idx="1"/>
          </p:nvPr>
        </p:nvSpPr>
        <p:spPr>
          <a:xfrm>
            <a:off x="866441" y="2489200"/>
            <a:ext cx="7667959" cy="3606800"/>
          </a:xfrm>
        </p:spPr>
        <p:txBody>
          <a:bodyPr/>
          <a:lstStyle/>
          <a:p>
            <a:r>
              <a:rPr lang="en-US" b="1" dirty="0"/>
              <a:t>Licensees shall have their places of business open for inspection by the Department and law enforcement during all hours of operation</a:t>
            </a:r>
            <a:r>
              <a:rPr lang="en-US" dirty="0"/>
              <a:t> involving the selling, leasing, or otherwise transferring of firearms, provided that the Department or law enforcement may conduct no more than one unannounced inspection per business per year without good cause. </a:t>
            </a:r>
            <a:r>
              <a:rPr lang="en-US" b="1" dirty="0"/>
              <a:t>During an inspection, licensees shall make all records, documents, and firearms accessible for inspection upon the request of the Department or law enforcement agency. </a:t>
            </a:r>
          </a:p>
        </p:txBody>
      </p:sp>
    </p:spTree>
    <p:extLst>
      <p:ext uri="{BB962C8B-B14F-4D97-AF65-F5344CB8AC3E}">
        <p14:creationId xmlns:p14="http://schemas.microsoft.com/office/powerpoint/2010/main" val="194682709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430 ILCS 68/5-40(a) </a:t>
            </a:r>
            <a:r>
              <a:rPr lang="en-US" b="1" dirty="0"/>
              <a:t>Qualifications for Operation</a:t>
            </a:r>
          </a:p>
        </p:txBody>
      </p:sp>
      <p:sp>
        <p:nvSpPr>
          <p:cNvPr id="3" name="Content Placeholder 2"/>
          <p:cNvSpPr>
            <a:spLocks noGrp="1"/>
          </p:cNvSpPr>
          <p:nvPr>
            <p:ph idx="1"/>
          </p:nvPr>
        </p:nvSpPr>
        <p:spPr>
          <a:xfrm>
            <a:off x="866441" y="2489200"/>
            <a:ext cx="7286959" cy="4064000"/>
          </a:xfrm>
        </p:spPr>
        <p:txBody>
          <a:bodyPr>
            <a:normAutofit/>
          </a:bodyPr>
          <a:lstStyle/>
          <a:p>
            <a:r>
              <a:rPr lang="en-US" dirty="0"/>
              <a:t>When completing the Gun Dealer License Certification application, you will be required to provide:</a:t>
            </a:r>
          </a:p>
          <a:p>
            <a:pPr lvl="1"/>
            <a:r>
              <a:rPr lang="en-US" b="1" dirty="0"/>
              <a:t>Affidavit for each owner, employee or other agent who sells or conducts transfers </a:t>
            </a:r>
            <a:r>
              <a:rPr lang="en-US" dirty="0"/>
              <a:t>that states:</a:t>
            </a:r>
          </a:p>
          <a:p>
            <a:pPr lvl="2"/>
            <a:r>
              <a:rPr lang="en-US" dirty="0"/>
              <a:t>They are at least 21 years of age</a:t>
            </a:r>
          </a:p>
          <a:p>
            <a:pPr lvl="2"/>
            <a:r>
              <a:rPr lang="en-US" dirty="0"/>
              <a:t>Possess a valid FOID</a:t>
            </a:r>
          </a:p>
          <a:p>
            <a:pPr lvl="2"/>
            <a:r>
              <a:rPr lang="en-US" dirty="0"/>
              <a:t>Affirm to having completed the training</a:t>
            </a:r>
          </a:p>
          <a:p>
            <a:pPr lvl="1"/>
            <a:r>
              <a:rPr lang="en-US" b="1" dirty="0"/>
              <a:t>If owner, employee or other agent is NOT an Illinois resident, they must also submit an affidavit that said person has undergone a background check </a:t>
            </a:r>
            <a:r>
              <a:rPr lang="en-US" dirty="0"/>
              <a:t>and is not prohibited from owning or possessing firearms.</a:t>
            </a:r>
          </a:p>
          <a:p>
            <a:pPr lvl="1"/>
            <a:r>
              <a:rPr lang="en-US" dirty="0"/>
              <a:t>After you have been certified, you will be able to add/remove employees from your roster for inspection purposes.</a:t>
            </a:r>
          </a:p>
        </p:txBody>
      </p:sp>
    </p:spTree>
    <p:extLst>
      <p:ext uri="{BB962C8B-B14F-4D97-AF65-F5344CB8AC3E}">
        <p14:creationId xmlns:p14="http://schemas.microsoft.com/office/powerpoint/2010/main" val="4112768829"/>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430 ILCS 68/5-40(b)  </a:t>
            </a:r>
            <a:r>
              <a:rPr lang="en-US" b="1" dirty="0"/>
              <a:t>Qualifications for Operation</a:t>
            </a:r>
          </a:p>
        </p:txBody>
      </p:sp>
      <p:sp>
        <p:nvSpPr>
          <p:cNvPr id="3" name="Content Placeholder 2"/>
          <p:cNvSpPr>
            <a:spLocks noGrp="1"/>
          </p:cNvSpPr>
          <p:nvPr>
            <p:ph idx="1"/>
          </p:nvPr>
        </p:nvSpPr>
        <p:spPr>
          <a:xfrm>
            <a:off x="866441" y="2489200"/>
            <a:ext cx="7591759" cy="3987800"/>
          </a:xfrm>
        </p:spPr>
        <p:txBody>
          <a:bodyPr/>
          <a:lstStyle/>
          <a:p>
            <a:r>
              <a:rPr lang="en-US" dirty="0"/>
              <a:t>In addition to the affidavit required under subsection (a),</a:t>
            </a:r>
            <a:r>
              <a:rPr lang="en-US" b="1" dirty="0"/>
              <a:t> within 30 days of a new owner, employee, or other agent beginning selling or conducting transfers of firearms for the certified licensee, the certified licensee shall submit an affidavit to the Department</a:t>
            </a:r>
            <a:r>
              <a:rPr lang="en-US" dirty="0"/>
              <a:t> stating the date that the new owner, employee, or other agent began selling or conducting transfers of firearms for the certified licensee, and providing the information required in subsection (a) for that new owner, employee, or other agent.</a:t>
            </a:r>
          </a:p>
        </p:txBody>
      </p:sp>
    </p:spTree>
    <p:extLst>
      <p:ext uri="{BB962C8B-B14F-4D97-AF65-F5344CB8AC3E}">
        <p14:creationId xmlns:p14="http://schemas.microsoft.com/office/powerpoint/2010/main" val="198731640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859786" cy="1371600"/>
          </a:xfrm>
        </p:spPr>
        <p:txBody>
          <a:bodyPr/>
          <a:lstStyle/>
          <a:p>
            <a:pPr algn="ctr"/>
            <a:r>
              <a:rPr lang="en-US" dirty="0"/>
              <a:t>430 ILCS 68/5-50(c) </a:t>
            </a:r>
            <a:br>
              <a:rPr lang="en-US" dirty="0"/>
            </a:br>
            <a:r>
              <a:rPr lang="en-US" sz="3600" b="1" dirty="0"/>
              <a:t>Security System</a:t>
            </a:r>
          </a:p>
        </p:txBody>
      </p:sp>
      <p:sp>
        <p:nvSpPr>
          <p:cNvPr id="3" name="Content Placeholder 2"/>
          <p:cNvSpPr>
            <a:spLocks noGrp="1"/>
          </p:cNvSpPr>
          <p:nvPr>
            <p:ph idx="1"/>
          </p:nvPr>
        </p:nvSpPr>
        <p:spPr>
          <a:xfrm>
            <a:off x="866441" y="2489200"/>
            <a:ext cx="7439359" cy="3911600"/>
          </a:xfrm>
        </p:spPr>
        <p:txBody>
          <a:bodyPr/>
          <a:lstStyle/>
          <a:p>
            <a:r>
              <a:rPr lang="en-US" b="1" dirty="0"/>
              <a:t>On or before January 2, 2020</a:t>
            </a:r>
            <a:r>
              <a:rPr lang="en-US" dirty="0"/>
              <a:t>, </a:t>
            </a:r>
            <a:r>
              <a:rPr lang="en-US" b="1" dirty="0"/>
              <a:t>each certified licensee maintaining an inventory of firearms for sale or transfer must be connected to an alarm monitoring system </a:t>
            </a:r>
            <a:r>
              <a:rPr lang="en-US" dirty="0"/>
              <a:t>or service that will notify its local law enforcement agency of an unauthorized intrusion into the premises of the licensee where the firearm inventory is maintained. </a:t>
            </a:r>
          </a:p>
          <a:p>
            <a:r>
              <a:rPr lang="en-US" dirty="0"/>
              <a:t>This also includes any off-site location where firearms may be stored.</a:t>
            </a:r>
          </a:p>
          <a:p>
            <a:r>
              <a:rPr lang="en-US" dirty="0"/>
              <a:t>This alarm system requirement covers </a:t>
            </a:r>
            <a:r>
              <a:rPr lang="en-US" b="1" dirty="0"/>
              <a:t>all certified licensees (non-retail &amp; retail locations).</a:t>
            </a:r>
          </a:p>
        </p:txBody>
      </p:sp>
    </p:spTree>
    <p:extLst>
      <p:ext uri="{BB962C8B-B14F-4D97-AF65-F5344CB8AC3E}">
        <p14:creationId xmlns:p14="http://schemas.microsoft.com/office/powerpoint/2010/main" val="256058998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859786" cy="1371600"/>
          </a:xfrm>
        </p:spPr>
        <p:txBody>
          <a:bodyPr/>
          <a:lstStyle/>
          <a:p>
            <a:pPr algn="ctr"/>
            <a:r>
              <a:rPr lang="en-US" dirty="0"/>
              <a:t>430 ILCS 68/5-50</a:t>
            </a:r>
            <a:br>
              <a:rPr lang="en-US" dirty="0"/>
            </a:br>
            <a:r>
              <a:rPr lang="en-US" sz="3600" b="1" dirty="0"/>
              <a:t>Security System</a:t>
            </a:r>
          </a:p>
        </p:txBody>
      </p:sp>
      <p:sp>
        <p:nvSpPr>
          <p:cNvPr id="3" name="Content Placeholder 2"/>
          <p:cNvSpPr>
            <a:spLocks noGrp="1"/>
          </p:cNvSpPr>
          <p:nvPr>
            <p:ph idx="1"/>
          </p:nvPr>
        </p:nvSpPr>
        <p:spPr>
          <a:xfrm>
            <a:off x="533400" y="2489200"/>
            <a:ext cx="7543799" cy="3911600"/>
          </a:xfrm>
        </p:spPr>
        <p:txBody>
          <a:bodyPr>
            <a:normAutofit/>
          </a:bodyPr>
          <a:lstStyle/>
          <a:p>
            <a:r>
              <a:rPr lang="en-US" dirty="0"/>
              <a:t>(a) </a:t>
            </a:r>
            <a:r>
              <a:rPr lang="en-US" b="1" dirty="0"/>
              <a:t>On or before January 2, 2021</a:t>
            </a:r>
            <a:r>
              <a:rPr lang="en-US" dirty="0"/>
              <a:t>, each certified licensee operating a </a:t>
            </a:r>
            <a:r>
              <a:rPr lang="en-US" b="1" dirty="0"/>
              <a:t>retail location </a:t>
            </a:r>
            <a:r>
              <a:rPr lang="en-US" dirty="0"/>
              <a:t>in this State </a:t>
            </a:r>
            <a:r>
              <a:rPr lang="en-US" b="1" dirty="0"/>
              <a:t>must maintain a video security system and shall maintain video surveillance </a:t>
            </a:r>
            <a:r>
              <a:rPr lang="en-US" dirty="0"/>
              <a:t>of critical areas of the business premises, including, but not limited to, all places where firearms in inventory are stored, handled, sold, or transferred, and each entrance and exit…</a:t>
            </a:r>
          </a:p>
          <a:p>
            <a:r>
              <a:rPr lang="en-US" dirty="0"/>
              <a:t>(b) Each certified licensee operating a </a:t>
            </a:r>
            <a:r>
              <a:rPr lang="en-US" b="1" dirty="0"/>
              <a:t>retail establishment in this State must post a sign in a conspicuous place </a:t>
            </a:r>
            <a:r>
              <a:rPr lang="en-US" dirty="0"/>
              <a:t>at each entrance to the retail location that states in block letters not less than one inch in height: "THESE PREMISES ARE UNDER VIDEO SURVEILLANCE. YOUR IMAGE MAY BE RECORDED.". This sign shall be created by the Department and available for printing or downloading from the Department's website.</a:t>
            </a:r>
          </a:p>
        </p:txBody>
      </p:sp>
    </p:spTree>
    <p:extLst>
      <p:ext uri="{BB962C8B-B14F-4D97-AF65-F5344CB8AC3E}">
        <p14:creationId xmlns:p14="http://schemas.microsoft.com/office/powerpoint/2010/main" val="322061821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685800"/>
            <a:ext cx="6859786" cy="1219200"/>
          </a:xfrm>
        </p:spPr>
        <p:txBody>
          <a:bodyPr/>
          <a:lstStyle/>
          <a:p>
            <a:pPr algn="ctr"/>
            <a:r>
              <a:rPr lang="en-US" dirty="0"/>
              <a:t>430 ILCS 68/5-55</a:t>
            </a:r>
            <a:br>
              <a:rPr lang="en-US" dirty="0"/>
            </a:br>
            <a:r>
              <a:rPr lang="en-US" b="1" dirty="0"/>
              <a:t>Safe Storage by Certified Licensees</a:t>
            </a:r>
          </a:p>
        </p:txBody>
      </p:sp>
      <p:sp>
        <p:nvSpPr>
          <p:cNvPr id="3" name="Content Placeholder 2"/>
          <p:cNvSpPr>
            <a:spLocks noGrp="1"/>
          </p:cNvSpPr>
          <p:nvPr>
            <p:ph idx="1"/>
          </p:nvPr>
        </p:nvSpPr>
        <p:spPr>
          <a:xfrm>
            <a:off x="533400" y="2489200"/>
            <a:ext cx="8001000" cy="3987800"/>
          </a:xfrm>
        </p:spPr>
        <p:txBody>
          <a:bodyPr/>
          <a:lstStyle/>
          <a:p>
            <a:r>
              <a:rPr lang="en-US" dirty="0"/>
              <a:t> In addition to adequate locks, exterior lighting, surveillance cameras, alarm systems, and other anti-theft measures and practices, a certified licensee maintaining a </a:t>
            </a:r>
            <a:r>
              <a:rPr lang="en-US" b="1" dirty="0"/>
              <a:t>retail location shall develop a plan that addresses the safe storage of firearms and ammunition during retail hours and after closing.</a:t>
            </a:r>
            <a:r>
              <a:rPr lang="en-US" dirty="0"/>
              <a:t> The certified licensee shall submit its safe storage plan to the Department and the plan shall be deemed approved unless it is rejected by the Department.</a:t>
            </a:r>
          </a:p>
        </p:txBody>
      </p:sp>
    </p:spTree>
    <p:extLst>
      <p:ext uri="{BB962C8B-B14F-4D97-AF65-F5344CB8AC3E}">
        <p14:creationId xmlns:p14="http://schemas.microsoft.com/office/powerpoint/2010/main" val="171640952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8001000" cy="4114800"/>
          </a:xfrm>
        </p:spPr>
        <p:txBody>
          <a:bodyPr>
            <a:noAutofit/>
          </a:bodyPr>
          <a:lstStyle/>
          <a:p>
            <a:r>
              <a:rPr lang="en-US" sz="1400" dirty="0"/>
              <a:t>(6) has been discharged from the Armed Forces under dishonorable conditions</a:t>
            </a:r>
          </a:p>
          <a:p>
            <a:r>
              <a:rPr lang="en-US" sz="1400" dirty="0"/>
              <a:t>(7) having been a citizen of the United States, has renounced his citizenship</a:t>
            </a:r>
          </a:p>
          <a:p>
            <a:r>
              <a:rPr lang="en-US" sz="1400" dirty="0"/>
              <a:t>(8) is subject to a court order that –</a:t>
            </a:r>
          </a:p>
          <a:p>
            <a:pPr lvl="1"/>
            <a:r>
              <a:rPr lang="en-US" sz="1400" dirty="0"/>
              <a:t>Was issued after a hearing of which such person received actual notice and at which such person had an opportunity to participate</a:t>
            </a:r>
          </a:p>
          <a:p>
            <a:pPr lvl="1"/>
            <a:r>
              <a:rPr lang="en-US" sz="1400" dirty="0"/>
              <a:t>Restrains such person from harassing, stalking, or threatening an intimate partner of such person or child of such intimate partner or person, or engaging in other conduct that would place an intimate partner in reasonable fear of bodily injury</a:t>
            </a:r>
          </a:p>
          <a:p>
            <a:pPr lvl="1"/>
            <a:r>
              <a:rPr lang="en-US" sz="1400" dirty="0"/>
              <a:t>Includes a finding that such person represents a credible threat to the physical safety of such intimate partner or child; or</a:t>
            </a:r>
          </a:p>
          <a:p>
            <a:pPr lvl="1"/>
            <a:r>
              <a:rPr lang="en-US" sz="1400" dirty="0"/>
              <a:t>By its terms explicitly prohibits the use, attempted use, or threatened use of physical force against such intimate partner or child that would reasonably be expected to cause bodily injury</a:t>
            </a:r>
          </a:p>
          <a:p>
            <a:r>
              <a:rPr lang="en-US" sz="1400" dirty="0"/>
              <a:t>(9) has been convicted in any court of misdemeanor crime of domestic violence</a:t>
            </a:r>
          </a:p>
          <a:p>
            <a:endParaRPr lang="en-US" sz="1400" dirty="0"/>
          </a:p>
        </p:txBody>
      </p:sp>
      <p:sp>
        <p:nvSpPr>
          <p:cNvPr id="4" name="Title 1"/>
          <p:cNvSpPr>
            <a:spLocks noGrp="1"/>
          </p:cNvSpPr>
          <p:nvPr>
            <p:ph type="title"/>
          </p:nvPr>
        </p:nvSpPr>
        <p:spPr>
          <a:xfrm>
            <a:off x="762000" y="914400"/>
            <a:ext cx="6324599" cy="533400"/>
          </a:xfrm>
        </p:spPr>
        <p:txBody>
          <a:bodyPr/>
          <a:lstStyle/>
          <a:p>
            <a:pPr algn="ctr"/>
            <a:r>
              <a:rPr lang="en-US" dirty="0"/>
              <a:t>18 USC 922(g) – </a:t>
            </a:r>
            <a:r>
              <a:rPr lang="en-US" sz="3600" b="1" dirty="0"/>
              <a:t>Unlawful Acts</a:t>
            </a:r>
            <a:br>
              <a:rPr lang="en-US" sz="3600" b="1" dirty="0"/>
            </a:br>
            <a:r>
              <a:rPr lang="en-US" sz="2400" b="1" dirty="0"/>
              <a:t>continued</a:t>
            </a:r>
          </a:p>
        </p:txBody>
      </p:sp>
    </p:spTree>
    <p:extLst>
      <p:ext uri="{BB962C8B-B14F-4D97-AF65-F5344CB8AC3E}">
        <p14:creationId xmlns:p14="http://schemas.microsoft.com/office/powerpoint/2010/main" val="36697350"/>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2174" y="609600"/>
            <a:ext cx="6859786" cy="1371600"/>
          </a:xfrm>
        </p:spPr>
        <p:txBody>
          <a:bodyPr/>
          <a:lstStyle/>
          <a:p>
            <a:pPr algn="ctr"/>
            <a:r>
              <a:rPr lang="en-US" dirty="0"/>
              <a:t>430 ILCS 68/5-55 </a:t>
            </a:r>
            <a:br>
              <a:rPr lang="en-US" dirty="0"/>
            </a:br>
            <a:r>
              <a:rPr lang="en-US" b="1" dirty="0"/>
              <a:t>Safe Storage by Certified Licensees</a:t>
            </a:r>
          </a:p>
        </p:txBody>
      </p:sp>
      <p:sp>
        <p:nvSpPr>
          <p:cNvPr id="3" name="Content Placeholder 2"/>
          <p:cNvSpPr>
            <a:spLocks noGrp="1"/>
          </p:cNvSpPr>
          <p:nvPr>
            <p:ph idx="1"/>
          </p:nvPr>
        </p:nvSpPr>
        <p:spPr>
          <a:xfrm>
            <a:off x="866441" y="2489200"/>
            <a:ext cx="7058359" cy="3530600"/>
          </a:xfrm>
        </p:spPr>
        <p:txBody>
          <a:bodyPr/>
          <a:lstStyle/>
          <a:p>
            <a:r>
              <a:rPr lang="en-US" dirty="0"/>
              <a:t>ISP recommends that all appropriate owners, agents employees familiarize themselves with the safe storage plan submitted by the certified licensee for safely storing firearms and ammunition during and after business hours.</a:t>
            </a:r>
          </a:p>
        </p:txBody>
      </p:sp>
    </p:spTree>
    <p:extLst>
      <p:ext uri="{BB962C8B-B14F-4D97-AF65-F5344CB8AC3E}">
        <p14:creationId xmlns:p14="http://schemas.microsoft.com/office/powerpoint/2010/main" val="3306519231"/>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859786" cy="1371600"/>
          </a:xfrm>
        </p:spPr>
        <p:txBody>
          <a:bodyPr/>
          <a:lstStyle/>
          <a:p>
            <a:pPr algn="ctr"/>
            <a:r>
              <a:rPr lang="en-US" dirty="0"/>
              <a:t>430 ILCS 68/5-65 </a:t>
            </a:r>
            <a:br>
              <a:rPr lang="en-US" dirty="0"/>
            </a:br>
            <a:r>
              <a:rPr lang="en-US" b="1" dirty="0"/>
              <a:t>Electronic-based Recordkeeping</a:t>
            </a:r>
          </a:p>
        </p:txBody>
      </p:sp>
      <p:sp>
        <p:nvSpPr>
          <p:cNvPr id="3" name="Content Placeholder 2"/>
          <p:cNvSpPr>
            <a:spLocks noGrp="1"/>
          </p:cNvSpPr>
          <p:nvPr>
            <p:ph idx="1"/>
          </p:nvPr>
        </p:nvSpPr>
        <p:spPr>
          <a:xfrm>
            <a:off x="866441" y="2489200"/>
            <a:ext cx="7134559" cy="4064000"/>
          </a:xfrm>
        </p:spPr>
        <p:txBody>
          <a:bodyPr>
            <a:normAutofit/>
          </a:bodyPr>
          <a:lstStyle/>
          <a:p>
            <a:r>
              <a:rPr lang="en-US" b="1" dirty="0"/>
              <a:t>On or before January 2, 2020</a:t>
            </a:r>
            <a:r>
              <a:rPr lang="en-US" dirty="0"/>
              <a:t>, each certified licensee operating a </a:t>
            </a:r>
            <a:r>
              <a:rPr lang="en-US" b="1" dirty="0"/>
              <a:t>retail location shall implement an electronic-based record system to keep track of its changing inventory by updating the make, model, caliber or gauge, and serial number of each firearm </a:t>
            </a:r>
            <a:r>
              <a:rPr lang="en-US" dirty="0"/>
              <a:t>that is received or sold by the certified licensee. Retail sales and purchases shall be recorded within 24 hours of the transaction. Shipments of firearms from manufacturers or wholesalers shall be recorded upon the earlier of five business days or with 24 hours of the shipment being unpacked and the firearm placed in inventory. Each certified licensee shall maintain these records for a period of no less than the time period under 27 CFR 478.129 or any subsequent law that regulates the retention of records. </a:t>
            </a:r>
          </a:p>
        </p:txBody>
      </p:sp>
    </p:spTree>
    <p:extLst>
      <p:ext uri="{BB962C8B-B14F-4D97-AF65-F5344CB8AC3E}">
        <p14:creationId xmlns:p14="http://schemas.microsoft.com/office/powerpoint/2010/main" val="406427434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859786" cy="1371600"/>
          </a:xfrm>
        </p:spPr>
        <p:txBody>
          <a:bodyPr/>
          <a:lstStyle/>
          <a:p>
            <a:pPr algn="ctr"/>
            <a:r>
              <a:rPr lang="en-US" dirty="0"/>
              <a:t>430 ILCS 68/5-70 </a:t>
            </a:r>
            <a:br>
              <a:rPr lang="en-US" dirty="0"/>
            </a:br>
            <a:r>
              <a:rPr lang="en-US" sz="3600" b="1" dirty="0"/>
              <a:t>Fees</a:t>
            </a:r>
          </a:p>
        </p:txBody>
      </p:sp>
      <p:sp>
        <p:nvSpPr>
          <p:cNvPr id="3" name="Content Placeholder 2"/>
          <p:cNvSpPr>
            <a:spLocks noGrp="1"/>
          </p:cNvSpPr>
          <p:nvPr>
            <p:ph idx="1"/>
          </p:nvPr>
        </p:nvSpPr>
        <p:spPr>
          <a:xfrm>
            <a:off x="866441" y="2489200"/>
            <a:ext cx="7210759" cy="3530600"/>
          </a:xfrm>
        </p:spPr>
        <p:txBody>
          <a:bodyPr/>
          <a:lstStyle/>
          <a:p>
            <a:r>
              <a:rPr lang="en-US" sz="2000" dirty="0"/>
              <a:t>The Department shall set and collect a fee for each licensee certifying under this Act. The fee may not exceed $300 for a certified licensee operating without a retail location. The fee may not exceed $1,200 for any certified licensee operating with a retail location.</a:t>
            </a:r>
          </a:p>
        </p:txBody>
      </p:sp>
    </p:spTree>
    <p:extLst>
      <p:ext uri="{BB962C8B-B14F-4D97-AF65-F5344CB8AC3E}">
        <p14:creationId xmlns:p14="http://schemas.microsoft.com/office/powerpoint/2010/main" val="2907793571"/>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3810000" cy="1371600"/>
          </a:xfrm>
        </p:spPr>
        <p:txBody>
          <a:bodyPr/>
          <a:lstStyle/>
          <a:p>
            <a:pPr algn="ctr"/>
            <a:r>
              <a:rPr lang="en-US" dirty="0"/>
              <a:t>430 ILCS 68/5-75  </a:t>
            </a:r>
            <a:r>
              <a:rPr lang="en-US" sz="3600" b="1" dirty="0"/>
              <a:t>Term of License</a:t>
            </a:r>
          </a:p>
        </p:txBody>
      </p:sp>
      <p:sp>
        <p:nvSpPr>
          <p:cNvPr id="3" name="Content Placeholder 2"/>
          <p:cNvSpPr>
            <a:spLocks noGrp="1"/>
          </p:cNvSpPr>
          <p:nvPr>
            <p:ph idx="1"/>
          </p:nvPr>
        </p:nvSpPr>
        <p:spPr>
          <a:xfrm>
            <a:off x="866441" y="2489200"/>
            <a:ext cx="7286959" cy="3530600"/>
          </a:xfrm>
        </p:spPr>
        <p:txBody>
          <a:bodyPr/>
          <a:lstStyle/>
          <a:p>
            <a:r>
              <a:rPr lang="en-US" sz="2000" b="1" dirty="0"/>
              <a:t>Each certification shall be valid for the term of the license (meaning your FFL) being certified</a:t>
            </a:r>
            <a:r>
              <a:rPr lang="en-US" sz="2000" dirty="0"/>
              <a:t>. A licensee shall certify each new or renewed license. However, the Department is not required to renew a certification if a prior certification has been revoked or suspended.</a:t>
            </a:r>
          </a:p>
        </p:txBody>
      </p:sp>
    </p:spTree>
    <p:extLst>
      <p:ext uri="{BB962C8B-B14F-4D97-AF65-F5344CB8AC3E}">
        <p14:creationId xmlns:p14="http://schemas.microsoft.com/office/powerpoint/2010/main" val="2710619589"/>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5237796" cy="1371600"/>
          </a:xfrm>
        </p:spPr>
        <p:txBody>
          <a:bodyPr/>
          <a:lstStyle/>
          <a:p>
            <a:pPr algn="ctr"/>
            <a:r>
              <a:rPr lang="en-US" dirty="0"/>
              <a:t>430 ILCS 68/5-80  </a:t>
            </a:r>
            <a:r>
              <a:rPr lang="en-US" sz="3600" b="1" dirty="0"/>
              <a:t>Retention of Records</a:t>
            </a:r>
          </a:p>
        </p:txBody>
      </p:sp>
      <p:sp>
        <p:nvSpPr>
          <p:cNvPr id="3" name="Content Placeholder 2"/>
          <p:cNvSpPr>
            <a:spLocks noGrp="1"/>
          </p:cNvSpPr>
          <p:nvPr>
            <p:ph idx="1"/>
          </p:nvPr>
        </p:nvSpPr>
        <p:spPr>
          <a:xfrm>
            <a:off x="866441" y="2489200"/>
            <a:ext cx="7363159" cy="3530600"/>
          </a:xfrm>
        </p:spPr>
        <p:txBody>
          <a:bodyPr>
            <a:normAutofit/>
          </a:bodyPr>
          <a:lstStyle/>
          <a:p>
            <a:r>
              <a:rPr lang="en-US" sz="2000" dirty="0"/>
              <a:t>Each certified licensee </a:t>
            </a:r>
            <a:r>
              <a:rPr lang="en-US" sz="2000" b="1" dirty="0"/>
              <a:t>shall keep, either in electronic form or hard copy, all acquisition and disposition records for a period of time no less than the time required under 27 CFR 478.129 </a:t>
            </a:r>
            <a:r>
              <a:rPr lang="en-US" sz="2000" dirty="0"/>
              <a:t>or any subsequent law that regulates the retention of records. </a:t>
            </a:r>
            <a:r>
              <a:rPr lang="en-US" sz="2000" b="1" dirty="0"/>
              <a:t>All video surveillance records, along with any sound recordings obtained from them, shall be kept for a period of not less than 90 days. </a:t>
            </a:r>
          </a:p>
        </p:txBody>
      </p:sp>
    </p:spTree>
    <p:extLst>
      <p:ext uri="{BB962C8B-B14F-4D97-AF65-F5344CB8AC3E}">
        <p14:creationId xmlns:p14="http://schemas.microsoft.com/office/powerpoint/2010/main" val="67264711"/>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5181600" cy="457200"/>
          </a:xfrm>
        </p:spPr>
        <p:txBody>
          <a:bodyPr>
            <a:normAutofit fontScale="90000"/>
          </a:bodyPr>
          <a:lstStyle/>
          <a:p>
            <a:pPr algn="ctr"/>
            <a:r>
              <a:rPr lang="en-US" dirty="0"/>
              <a:t>430 ILCS 68/5-85 </a:t>
            </a:r>
            <a:r>
              <a:rPr lang="en-US" sz="4000" b="1" dirty="0"/>
              <a:t>Disciplinary Sanctions</a:t>
            </a:r>
          </a:p>
        </p:txBody>
      </p:sp>
      <p:sp>
        <p:nvSpPr>
          <p:cNvPr id="3" name="Content Placeholder 2"/>
          <p:cNvSpPr>
            <a:spLocks noGrp="1"/>
          </p:cNvSpPr>
          <p:nvPr>
            <p:ph idx="1"/>
          </p:nvPr>
        </p:nvSpPr>
        <p:spPr>
          <a:xfrm>
            <a:off x="228599" y="2209800"/>
            <a:ext cx="8762999" cy="4572000"/>
          </a:xfrm>
        </p:spPr>
        <p:txBody>
          <a:bodyPr>
            <a:noAutofit/>
          </a:bodyPr>
          <a:lstStyle/>
          <a:p>
            <a:r>
              <a:rPr lang="en-US" sz="1400" dirty="0"/>
              <a:t>a) For violations of this Act not penalized under Section 5-15, the Department may refuse to renew or restore, or may reprimand, place on probation, suspend, revoke, or take other disciplinary or non-disciplinary action against any licensee, and may impose a fine commensurate with the severity of the violation not to exceed $10,000 for each violation for any of the following, consistent with the Protection of Lawful Commerce in Arms Act, 15 U.S.C. 7901 through 7903:</a:t>
            </a:r>
          </a:p>
          <a:p>
            <a:pPr lvl="1"/>
            <a:r>
              <a:rPr lang="en-US" sz="1400" dirty="0"/>
              <a:t> (1) Violations of this Act, or any law applicable to the sale or transfer of firearms. </a:t>
            </a:r>
          </a:p>
          <a:p>
            <a:pPr lvl="1"/>
            <a:r>
              <a:rPr lang="en-US" sz="1400" dirty="0"/>
              <a:t> (2) A pattern of practice or other behavior which demonstrates incapacity or incompetency to practice under this Act. </a:t>
            </a:r>
          </a:p>
          <a:p>
            <a:pPr lvl="1"/>
            <a:r>
              <a:rPr lang="en-US" sz="1400" dirty="0"/>
              <a:t> (3) Aiding or assisting another person in violating any provision of this Act or rules adopted under this Act. </a:t>
            </a:r>
          </a:p>
          <a:p>
            <a:pPr lvl="1"/>
            <a:r>
              <a:rPr lang="en-US" sz="1400" dirty="0"/>
              <a:t> (4) Failing, within 60 days, to provide information in response to a written request made by the Department.</a:t>
            </a:r>
          </a:p>
          <a:p>
            <a:pPr lvl="1"/>
            <a:r>
              <a:rPr lang="en-US" sz="1400" dirty="0"/>
              <a:t> (5) Conviction of, plea of guilty to, or plea of nolo contendere to any crime that disqualifies the person from obtaining a valid Firearm Owner's Identification Card. </a:t>
            </a:r>
          </a:p>
          <a:p>
            <a:pPr lvl="1"/>
            <a:r>
              <a:rPr lang="en-US" sz="1400" dirty="0"/>
              <a:t> (6) Continued practice, although the person has become unfit to practice due to any of the following: </a:t>
            </a:r>
          </a:p>
          <a:p>
            <a:pPr lvl="1"/>
            <a:endParaRPr lang="en-US" sz="1400" dirty="0"/>
          </a:p>
        </p:txBody>
      </p:sp>
    </p:spTree>
    <p:extLst>
      <p:ext uri="{BB962C8B-B14F-4D97-AF65-F5344CB8AC3E}">
        <p14:creationId xmlns:p14="http://schemas.microsoft.com/office/powerpoint/2010/main" val="3652820727"/>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5181600" cy="457200"/>
          </a:xfrm>
        </p:spPr>
        <p:txBody>
          <a:bodyPr>
            <a:normAutofit fontScale="90000"/>
          </a:bodyPr>
          <a:lstStyle/>
          <a:p>
            <a:pPr algn="ctr"/>
            <a:r>
              <a:rPr lang="en-US" dirty="0"/>
              <a:t>430 ILCS 68/5-85 </a:t>
            </a:r>
            <a:r>
              <a:rPr lang="en-US" sz="4000" b="1" dirty="0"/>
              <a:t>Disciplinary Sanctions</a:t>
            </a:r>
          </a:p>
        </p:txBody>
      </p:sp>
      <p:sp>
        <p:nvSpPr>
          <p:cNvPr id="3" name="Content Placeholder 2"/>
          <p:cNvSpPr>
            <a:spLocks noGrp="1"/>
          </p:cNvSpPr>
          <p:nvPr>
            <p:ph idx="1"/>
          </p:nvPr>
        </p:nvSpPr>
        <p:spPr>
          <a:xfrm>
            <a:off x="0" y="2286000"/>
            <a:ext cx="9143999" cy="4343400"/>
          </a:xfrm>
        </p:spPr>
        <p:txBody>
          <a:bodyPr>
            <a:noAutofit/>
          </a:bodyPr>
          <a:lstStyle/>
          <a:p>
            <a:pPr lvl="2"/>
            <a:r>
              <a:rPr lang="en-US" dirty="0"/>
              <a:t>(A) Any circumstance that disqualifies the person from obtaining a valid Firearm Owner's Identification Card or concealed carry license. </a:t>
            </a:r>
          </a:p>
          <a:p>
            <a:pPr lvl="2"/>
            <a:r>
              <a:rPr lang="en-US" dirty="0"/>
              <a:t>(B) Habitual or excessive use or abuse of drugs defined in law as controlled substances, alcohol, or any other substance that results in the inability to practice with reasonable judgment, skill, or safety.</a:t>
            </a:r>
            <a:endParaRPr lang="en-US" sz="1400" dirty="0"/>
          </a:p>
          <a:p>
            <a:pPr lvl="1"/>
            <a:r>
              <a:rPr lang="en-US" sz="1400" dirty="0"/>
              <a:t>(7) Receiving, directly or indirectly, compensation for any firearms sold or transferred illegally.</a:t>
            </a:r>
          </a:p>
          <a:p>
            <a:pPr lvl="1"/>
            <a:r>
              <a:rPr lang="en-US" sz="1400" dirty="0"/>
              <a:t>(8) Discipline by another United States jurisdiction, foreign nation, or governmental agency, if at least one of the grounds for the discipline is the same or substantially equivalent to those set forth in this Act. </a:t>
            </a:r>
          </a:p>
          <a:p>
            <a:pPr lvl="1"/>
            <a:r>
              <a:rPr lang="en-US" sz="1400" dirty="0"/>
              <a:t>(9) Violation of any disciplinary order imposed on a licensee by the Department. </a:t>
            </a:r>
          </a:p>
          <a:p>
            <a:pPr lvl="1"/>
            <a:r>
              <a:rPr lang="en-US" sz="1400" dirty="0"/>
              <a:t>(10) A finding by the Department that the licensee, after having his or her certified license placed on probationary status, has violated the terms of probation. </a:t>
            </a:r>
          </a:p>
          <a:p>
            <a:pPr lvl="1"/>
            <a:r>
              <a:rPr lang="en-US" sz="1400" dirty="0"/>
              <a:t>(11) A fraudulent or material misstatement in the completion of an affirmative obligation or inquiry by law enforcement.</a:t>
            </a:r>
          </a:p>
          <a:p>
            <a:r>
              <a:rPr lang="en-US" sz="1400" dirty="0"/>
              <a:t>(b) All fines imposed under this Section shall be paid within 90 days after the effective date of the final order imposing the fine. </a:t>
            </a:r>
          </a:p>
          <a:p>
            <a:endParaRPr lang="en-US" sz="1400" dirty="0"/>
          </a:p>
        </p:txBody>
      </p:sp>
    </p:spTree>
    <p:extLst>
      <p:ext uri="{BB962C8B-B14F-4D97-AF65-F5344CB8AC3E}">
        <p14:creationId xmlns:p14="http://schemas.microsoft.com/office/powerpoint/2010/main" val="3844370649"/>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086600" cy="1828800"/>
          </a:xfrm>
        </p:spPr>
        <p:txBody>
          <a:bodyPr/>
          <a:lstStyle/>
          <a:p>
            <a:r>
              <a:rPr lang="en-US" sz="3000" dirty="0"/>
              <a:t>Any Questions Regarding Training -</a:t>
            </a:r>
            <a:br>
              <a:rPr lang="en-US" sz="3000" dirty="0"/>
            </a:br>
            <a:r>
              <a:rPr lang="en-US" sz="3000" dirty="0"/>
              <a:t>Please Contact Us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8400"/>
            <a:ext cx="8923613"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0800"/>
            <a:ext cx="1143000" cy="1143000"/>
          </a:xfrm>
          <a:prstGeom prst="rect">
            <a:avLst/>
          </a:prstGeom>
        </p:spPr>
      </p:pic>
    </p:spTree>
    <p:extLst>
      <p:ext uri="{BB962C8B-B14F-4D97-AF65-F5344CB8AC3E}">
        <p14:creationId xmlns:p14="http://schemas.microsoft.com/office/powerpoint/2010/main" val="302847785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18 USC 922(n) – </a:t>
            </a:r>
            <a:r>
              <a:rPr lang="en-US" b="1" dirty="0"/>
              <a:t>Unlawful Acts</a:t>
            </a:r>
          </a:p>
        </p:txBody>
      </p:sp>
      <p:sp>
        <p:nvSpPr>
          <p:cNvPr id="3" name="Content Placeholder 2"/>
          <p:cNvSpPr>
            <a:spLocks noGrp="1"/>
          </p:cNvSpPr>
          <p:nvPr>
            <p:ph idx="1"/>
          </p:nvPr>
        </p:nvSpPr>
        <p:spPr>
          <a:xfrm>
            <a:off x="866441" y="2489200"/>
            <a:ext cx="7286959" cy="1701800"/>
          </a:xfrm>
        </p:spPr>
        <p:txBody>
          <a:bodyPr>
            <a:noAutofit/>
          </a:bodyPr>
          <a:lstStyle/>
          <a:p>
            <a:r>
              <a:rPr lang="en-US" sz="2000" dirty="0"/>
              <a:t>It shall be unlawful for any person who is under indictment for a crime punishable by imprisonment for a term exceeding one year to ship or transport in interstate or foreign commerce any firearm or ammunition or receive any firearm or ammunition which has been shipped or transported in interstate or foreign commerce. </a:t>
            </a:r>
          </a:p>
          <a:p>
            <a:endParaRPr lang="en-US" sz="2000" dirty="0"/>
          </a:p>
        </p:txBody>
      </p:sp>
    </p:spTree>
    <p:extLst>
      <p:ext uri="{BB962C8B-B14F-4D97-AF65-F5344CB8AC3E}">
        <p14:creationId xmlns:p14="http://schemas.microsoft.com/office/powerpoint/2010/main" val="31341683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6859786" cy="381000"/>
          </a:xfrm>
        </p:spPr>
        <p:txBody>
          <a:bodyPr/>
          <a:lstStyle/>
          <a:p>
            <a:pPr algn="ctr"/>
            <a:r>
              <a:rPr lang="en-US" dirty="0"/>
              <a:t>18 USC 923 (g) - </a:t>
            </a:r>
            <a:r>
              <a:rPr lang="en-US" sz="3600" b="1" dirty="0"/>
              <a:t>Licensing</a:t>
            </a:r>
          </a:p>
        </p:txBody>
      </p:sp>
      <p:sp>
        <p:nvSpPr>
          <p:cNvPr id="3" name="Content Placeholder 2"/>
          <p:cNvSpPr>
            <a:spLocks noGrp="1"/>
          </p:cNvSpPr>
          <p:nvPr>
            <p:ph idx="1"/>
          </p:nvPr>
        </p:nvSpPr>
        <p:spPr>
          <a:xfrm>
            <a:off x="304800" y="2209800"/>
            <a:ext cx="8610599" cy="4495800"/>
          </a:xfrm>
        </p:spPr>
        <p:txBody>
          <a:bodyPr>
            <a:normAutofit/>
          </a:bodyPr>
          <a:lstStyle/>
          <a:p>
            <a:r>
              <a:rPr lang="en-US" sz="1400" dirty="0"/>
              <a:t>(1) (A) Each licensed importer, licensed manufacturer, and licensed dealer shall maintain such records of importation, production, shipment, receipt, sale, or other disposition of firearms at his place of business for such period, and in such form, as the Attorney General may by regulations prescribe. Such importers, manufacturers, and dealers shall not be required to submit to the Attorney General reports and information with respect to such records and the contents thereof, except as expressly required by this section. The Attorney General, when he has reasonable cause to believe a violation of this chapter has occurred and that evidence thereof may be found on such premises, may, upon demonstrating such cause before a Federal magistrate judge and securing from such magistrate judge a warrant authorizing entry, enter during business hours the premises (including places of storage) of any licensed firearms importer, licensed manufacturer, licensed dealer, licensed collector, or any licensed importer or manufacturer of ammunition, for the purpose of inspecting or examining— </a:t>
            </a:r>
          </a:p>
          <a:p>
            <a:pPr lvl="1"/>
            <a:r>
              <a:rPr lang="en-US" sz="1400" dirty="0"/>
              <a:t>(i) any records or documents required to be kept by such licensed importer, licensed manufacturer, licensed dealer, or licensed collector under this chapter or rules or regulations under this chapter, and</a:t>
            </a:r>
          </a:p>
          <a:p>
            <a:pPr lvl="1"/>
            <a:r>
              <a:rPr lang="en-US" sz="1400" dirty="0"/>
              <a:t>(ii) any firearms or ammunition kept or stored by such licensed importer, licensed manufacturer, licensed dealer, or licensed collector, at such premises.</a:t>
            </a:r>
          </a:p>
        </p:txBody>
      </p:sp>
    </p:spTree>
    <p:extLst>
      <p:ext uri="{BB962C8B-B14F-4D97-AF65-F5344CB8AC3E}">
        <p14:creationId xmlns:p14="http://schemas.microsoft.com/office/powerpoint/2010/main" val="265179025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41" y="2514600"/>
            <a:ext cx="7058359" cy="4114800"/>
          </a:xfrm>
        </p:spPr>
        <p:txBody>
          <a:bodyPr>
            <a:normAutofit/>
          </a:bodyPr>
          <a:lstStyle/>
          <a:p>
            <a:r>
              <a:rPr lang="en-US" sz="1400" dirty="0"/>
              <a:t>(B) The Attorney General may inspect or examine the inventory and records of a licensed importer, licensed manufacturer, or licensed dealer without such reasonable cause or warrant— </a:t>
            </a:r>
          </a:p>
          <a:p>
            <a:pPr lvl="1"/>
            <a:r>
              <a:rPr lang="en-US" sz="1400" dirty="0"/>
              <a:t>(</a:t>
            </a:r>
            <a:r>
              <a:rPr lang="en-US" sz="1400" dirty="0" err="1"/>
              <a:t>i</a:t>
            </a:r>
            <a:r>
              <a:rPr lang="en-US" sz="1400" dirty="0"/>
              <a:t>) in the course of a reasonable inquiry during the course of a criminal investigation of a person or persons other than the licensee;</a:t>
            </a:r>
          </a:p>
          <a:p>
            <a:pPr lvl="1"/>
            <a:r>
              <a:rPr lang="en-US" sz="1400" dirty="0"/>
              <a:t>(ii) for ensuring compliance with the record keeping requirements of this chapter— </a:t>
            </a:r>
          </a:p>
          <a:p>
            <a:pPr lvl="2"/>
            <a:r>
              <a:rPr lang="en-US" dirty="0"/>
              <a:t>(I) not more than once during any 12-month period; or</a:t>
            </a:r>
          </a:p>
          <a:p>
            <a:pPr lvl="2"/>
            <a:r>
              <a:rPr lang="en-US" dirty="0"/>
              <a:t>(II) at any time with respect to records relating to a firearm involved in a criminal investigation that is traced to the licensee; or</a:t>
            </a:r>
          </a:p>
          <a:p>
            <a:pPr lvl="1"/>
            <a:r>
              <a:rPr lang="en-US" sz="1400" dirty="0"/>
              <a:t>(iii) when such inspection or examination may be required for determining the disposition of one or more particular firearms in the course of a bona fide criminal investigation.</a:t>
            </a:r>
          </a:p>
          <a:p>
            <a:endParaRPr lang="en-US" sz="1400" dirty="0"/>
          </a:p>
        </p:txBody>
      </p:sp>
      <p:sp>
        <p:nvSpPr>
          <p:cNvPr id="4" name="Title 1"/>
          <p:cNvSpPr txBox="1">
            <a:spLocks/>
          </p:cNvSpPr>
          <p:nvPr/>
        </p:nvSpPr>
        <p:spPr bwMode="gray">
          <a:xfrm>
            <a:off x="914400" y="1028700"/>
            <a:ext cx="6859786"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18 USC 923 (g) – </a:t>
            </a:r>
            <a:r>
              <a:rPr lang="en-US" sz="3600" b="1" dirty="0"/>
              <a:t>Licensing</a:t>
            </a:r>
          </a:p>
          <a:p>
            <a:pPr algn="ctr"/>
            <a:r>
              <a:rPr lang="en-US" sz="2800" b="1" dirty="0"/>
              <a:t>continued</a:t>
            </a:r>
          </a:p>
        </p:txBody>
      </p:sp>
    </p:spTree>
    <p:extLst>
      <p:ext uri="{BB962C8B-B14F-4D97-AF65-F5344CB8AC3E}">
        <p14:creationId xmlns:p14="http://schemas.microsoft.com/office/powerpoint/2010/main" val="411443323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8991599" cy="4343400"/>
          </a:xfrm>
        </p:spPr>
        <p:txBody>
          <a:bodyPr>
            <a:noAutofit/>
          </a:bodyPr>
          <a:lstStyle/>
          <a:p>
            <a:r>
              <a:rPr lang="en-US" sz="1350" dirty="0"/>
              <a:t>(C) The Attorney General may inspect the inventory and records of a licensed collector without such reasonable cause or warrant— </a:t>
            </a:r>
          </a:p>
          <a:p>
            <a:pPr lvl="1"/>
            <a:r>
              <a:rPr lang="en-US" sz="1350" dirty="0"/>
              <a:t>(</a:t>
            </a:r>
            <a:r>
              <a:rPr lang="en-US" sz="1350" dirty="0" err="1"/>
              <a:t>i</a:t>
            </a:r>
            <a:r>
              <a:rPr lang="en-US" sz="1350" dirty="0"/>
              <a:t>) for ensuring compliance with the record keeping requirements of this chapter not more than once during any twelve-month period; or</a:t>
            </a:r>
          </a:p>
          <a:p>
            <a:pPr lvl="1"/>
            <a:r>
              <a:rPr lang="en-US" sz="1350" dirty="0"/>
              <a:t>(ii) when such inspection or examination may be required for determining the disposition of one or more particular firearms in the course of a bona fide criminal investigation.</a:t>
            </a:r>
          </a:p>
          <a:p>
            <a:r>
              <a:rPr lang="en-US" sz="1350" dirty="0"/>
              <a:t>(1) (D) At the election of a licensed collector, the annual inspection of records and inventory permitted under this paragraph shall be performed at the office of the Attorney General designated for such inspections which is located in closest proximity to the premises where the inventory and records of such licensed collector are maintained. The inspection and examination authorized by this paragraph shall not be construed as authorizing the Attorney General to seize any records or other documents other than those records or documents constituting material evidence of a violation of law. If the Attorney General seizes such records or documents, copies shall be provided the licensee within a reasonable time. The Attorney General may make available to any Federal, State, or local law enforcement agency any information which he may obtain by reason of this chapter with respect to the identification of persons prohibited from purchasing or receiving firearms or ammunition who have purchased or received firearms or ammunition, together with a description of such firearms or ammunition, and he may provide information to the extent such information may be contained in the records required to be maintained by this chapter, when so requested by any Federal, State, or local law enforcement agency. </a:t>
            </a:r>
          </a:p>
          <a:p>
            <a:endParaRPr lang="en-US" sz="1350" dirty="0"/>
          </a:p>
        </p:txBody>
      </p:sp>
      <p:sp>
        <p:nvSpPr>
          <p:cNvPr id="4" name="Title 1"/>
          <p:cNvSpPr txBox="1">
            <a:spLocks/>
          </p:cNvSpPr>
          <p:nvPr/>
        </p:nvSpPr>
        <p:spPr bwMode="gray">
          <a:xfrm>
            <a:off x="914400" y="1028700"/>
            <a:ext cx="6859786"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18 USC 923 (g) – </a:t>
            </a:r>
            <a:r>
              <a:rPr lang="en-US" sz="3600" b="1" dirty="0"/>
              <a:t>Licensing</a:t>
            </a:r>
          </a:p>
          <a:p>
            <a:pPr algn="ctr"/>
            <a:r>
              <a:rPr lang="en-US" sz="2800" b="1" dirty="0"/>
              <a:t>continued</a:t>
            </a:r>
          </a:p>
        </p:txBody>
      </p:sp>
    </p:spTree>
    <p:extLst>
      <p:ext uri="{BB962C8B-B14F-4D97-AF65-F5344CB8AC3E}">
        <p14:creationId xmlns:p14="http://schemas.microsoft.com/office/powerpoint/2010/main" val="364205732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764BB-3614-4CED-AD6A-4CF992213F4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http://schemas.microsoft.com/office/2006/documentManagement/types"/>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5724</TotalTime>
  <Words>6527</Words>
  <Application>Microsoft Office PowerPoint</Application>
  <PresentationFormat>On-screen Show (4:3)</PresentationFormat>
  <Paragraphs>260</Paragraphs>
  <Slides>57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Century Gothic</vt:lpstr>
      <vt:lpstr>Times New Roman</vt:lpstr>
      <vt:lpstr>Wingdings 3</vt:lpstr>
      <vt:lpstr>Ion Boardroom</vt:lpstr>
      <vt:lpstr>1_Ion Boardroom</vt:lpstr>
      <vt:lpstr>The Firearm Dealer Licensing Act  Training for Certified Licensees</vt:lpstr>
      <vt:lpstr>Training Objectives:  Federal/State Statutes and Regulations</vt:lpstr>
      <vt:lpstr>FEDERAL STATUTES AND REGULATIONS</vt:lpstr>
      <vt:lpstr>18 USC 922(g) – Unlawful Acts</vt:lpstr>
      <vt:lpstr>18 USC 922(g) – Unlawful Acts continued</vt:lpstr>
      <vt:lpstr>18 USC 922(n) – Unlawful Acts</vt:lpstr>
      <vt:lpstr>18 USC 923 (g) - Licensing</vt:lpstr>
      <vt:lpstr>PowerPoint Presentation</vt:lpstr>
      <vt:lpstr>PowerPoint Presentation</vt:lpstr>
      <vt:lpstr>    </vt:lpstr>
      <vt:lpstr>PowerPoint Presentation</vt:lpstr>
      <vt:lpstr>PowerPoint Presentation</vt:lpstr>
      <vt:lpstr>PowerPoint Presentation</vt:lpstr>
      <vt:lpstr>27 CFR Part 478 – Subpart F – Conduct of Business</vt:lpstr>
      <vt:lpstr>27 CFR Part 478 – Subpart F – Conduct of Business Continued</vt:lpstr>
      <vt:lpstr>ILLINOIS STATUTES AND REGULATIONS</vt:lpstr>
      <vt:lpstr>430 ILCS 65/1.1 Firearm Defined</vt:lpstr>
      <vt:lpstr>FOID Card Required  for Transfer of:</vt:lpstr>
      <vt:lpstr>430 ILCS 65/3  Requisites for Transfer</vt:lpstr>
      <vt:lpstr>430 ILCS 65/3a Regarding Transfers to  Out of State Residents</vt:lpstr>
      <vt:lpstr>720 ILCS 5/24-3(A)(g) Unlawful Sale or Delivery of Firearms </vt:lpstr>
      <vt:lpstr>720 ILCS 5/24-3(A)(g)(1) Unlawful Sale or Delivery of Firearms </vt:lpstr>
      <vt:lpstr>World Shooting &amp; Recreation Complex Exemptions   720 ILCS 5/24-3 (A)(g)(5)(g)</vt:lpstr>
      <vt:lpstr>720 ILCS 5/24-3(A)(h) Melting Point</vt:lpstr>
      <vt:lpstr>720 ILCS 5/24-4  Register of Sales by Dealer</vt:lpstr>
      <vt:lpstr>Antique Firearms  (FOID Act Definition)  430 ILCS 65</vt:lpstr>
      <vt:lpstr>JCAR Administrative Rules Title 20, Chapter II, Part 1230, Section 1230.10</vt:lpstr>
      <vt:lpstr>JCAR Administrative Rules Title 20, Chapter II, Part 1235, Section 1235.110 Transfer of Firearms</vt:lpstr>
      <vt:lpstr>410 ILCS 130 – Compassionate Use of Medical Cannabis Pilot Program Act</vt:lpstr>
      <vt:lpstr>Person To Person Firearm Transfers 430 ILCS 65/3(a-10)</vt:lpstr>
      <vt:lpstr>STRAW PURCHASING</vt:lpstr>
      <vt:lpstr>Straw Purchasing</vt:lpstr>
      <vt:lpstr>Straw Purchasing</vt:lpstr>
      <vt:lpstr>Straw Purchasing</vt:lpstr>
      <vt:lpstr>Straw Purchasing</vt:lpstr>
      <vt:lpstr>Straw Purchasing</vt:lpstr>
      <vt:lpstr>Straw Purchasing Review</vt:lpstr>
      <vt:lpstr>FIREARM DEALER LICENSE CERTIFICATION ACT</vt:lpstr>
      <vt:lpstr>Training Objectives:  Firearm Dealer License Certification Act</vt:lpstr>
      <vt:lpstr>430 ILCS 68 – Firearm Dealer License Certification Act - Definitions</vt:lpstr>
      <vt:lpstr>430 ILCS 68/5-15  Certification Requirement</vt:lpstr>
      <vt:lpstr>430 ILCS 68/5-20   Additional Licensee Requirements</vt:lpstr>
      <vt:lpstr>430 ILCS 68/5-30  Training of Certified Licensees</vt:lpstr>
      <vt:lpstr>430 ILCS 68/5-35   Inspection of Licensees’  Places of Business</vt:lpstr>
      <vt:lpstr>430 ILCS 68/5-40(a) Qualifications for Operation</vt:lpstr>
      <vt:lpstr>430 ILCS 68/5-40(b)  Qualifications for Operation</vt:lpstr>
      <vt:lpstr>430 ILCS 68/5-50(c)  Security System</vt:lpstr>
      <vt:lpstr>430 ILCS 68/5-50 Security System</vt:lpstr>
      <vt:lpstr>430 ILCS 68/5-55 Safe Storage by Certified Licensees</vt:lpstr>
      <vt:lpstr>430 ILCS 68/5-55  Safe Storage by Certified Licensees</vt:lpstr>
      <vt:lpstr>430 ILCS 68/5-65  Electronic-based Recordkeeping</vt:lpstr>
      <vt:lpstr>430 ILCS 68/5-70  Fees</vt:lpstr>
      <vt:lpstr>430 ILCS 68/5-75  Term of License</vt:lpstr>
      <vt:lpstr>430 ILCS 68/5-80  Retention of Records</vt:lpstr>
      <vt:lpstr>430 ILCS 68/5-85 Disciplinary Sanctions</vt:lpstr>
      <vt:lpstr>430 ILCS 68/5-85 Disciplinary Sanctions</vt:lpstr>
      <vt:lpstr>Any Questions Regarding Training - Please Contact Us  </vt:lpstr>
    </vt:vector>
  </TitlesOfParts>
  <Company>Illinois State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430 ILCS 68/5-30 Training</dc:title>
  <dc:creator>Jonathan E. Earnest</dc:creator>
  <cp:lastModifiedBy>Jason Holt</cp:lastModifiedBy>
  <cp:revision>156</cp:revision>
  <cp:lastPrinted>2019-05-13T16:03:26Z</cp:lastPrinted>
  <dcterms:created xsi:type="dcterms:W3CDTF">2017-03-27T20:00:03Z</dcterms:created>
  <dcterms:modified xsi:type="dcterms:W3CDTF">2020-11-09T18:11:43Z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